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CBD4B55-5131-44DF-8E28-875835D0E31C}">
          <p14:sldIdLst>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879" autoAdjust="0"/>
  </p:normalViewPr>
  <p:slideViewPr>
    <p:cSldViewPr snapToGrid="0">
      <p:cViewPr varScale="1">
        <p:scale>
          <a:sx n="99" d="100"/>
          <a:sy n="99" d="100"/>
        </p:scale>
        <p:origin x="108" y="840"/>
      </p:cViewPr>
      <p:guideLst/>
    </p:cSldViewPr>
  </p:slideViewPr>
  <p:outlineViewPr>
    <p:cViewPr>
      <p:scale>
        <a:sx n="33" d="100"/>
        <a:sy n="33" d="100"/>
      </p:scale>
      <p:origin x="0" y="-4032"/>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t>3/27/2025</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4F8EC8D-EF88-0275-F75C-A789924433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757874-EF65-4B61-B062-40C932C81294}" type="slidenum">
              <a:rPr lang="en-US" smtClean="0"/>
              <a:t>‹#›</a:t>
            </a:fld>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4FE048-FAD0-D943-9A17-3C4CB7633182}" type="datetimeFigureOut">
              <a:rPr lang="en-US" smtClean="0"/>
              <a:t>3/27/2025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247812-3409-784D-BAE7-ABE53735D59F}" type="slidenum">
              <a:rPr lang="en-US" smtClean="0"/>
              <a:t>‹#›</a:t>
            </a:fld>
            <a:endParaRPr lang="en-US"/>
          </a:p>
        </p:txBody>
      </p:sp>
    </p:spTree>
    <p:extLst>
      <p:ext uri="{BB962C8B-B14F-4D97-AF65-F5344CB8AC3E}">
        <p14:creationId xmlns:p14="http://schemas.microsoft.com/office/powerpoint/2010/main" val="1015030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A7F58C7-D277-8F14-F024-4B41D20D054F}"/>
              </a:ext>
            </a:extLst>
          </p:cNvPr>
          <p:cNvSpPr>
            <a:spLocks noGrp="1"/>
          </p:cNvSpPr>
          <p:nvPr>
            <p:ph type="pic" sz="quarter" idx="10"/>
          </p:nvPr>
        </p:nvSpPr>
        <p:spPr>
          <a:xfrm>
            <a:off x="0" y="0"/>
            <a:ext cx="12192000"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1524000" y="2286000"/>
            <a:ext cx="9144000" cy="2286000"/>
          </a:xfrm>
        </p:spPr>
        <p:txBody>
          <a:bodyPr anchor="ctr" anchorCtr="0">
            <a:noAutofit/>
          </a:bodyPr>
          <a:lstStyle>
            <a:lvl1pPr algn="ctr">
              <a:defRPr sz="4800">
                <a:solidFill>
                  <a:schemeClr val="bg1"/>
                </a:solidFill>
              </a:defRPr>
            </a:lvl1pPr>
          </a:lstStyle>
          <a:p>
            <a:r>
              <a:rPr lang="en-US" dirty="0"/>
              <a:t>Click to add title</a:t>
            </a:r>
          </a:p>
        </p:txBody>
      </p:sp>
    </p:spTree>
    <p:extLst>
      <p:ext uri="{BB962C8B-B14F-4D97-AF65-F5344CB8AC3E}">
        <p14:creationId xmlns:p14="http://schemas.microsoft.com/office/powerpoint/2010/main" val="3424675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6562816" y="457200"/>
            <a:ext cx="4837176" cy="1993392"/>
          </a:xfrm>
        </p:spPr>
        <p:txBody>
          <a:bodyPr anchor="b">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6B8CBAD6-FC79-B2BB-0B67-26429A6D4C8C}"/>
              </a:ext>
            </a:extLst>
          </p:cNvPr>
          <p:cNvSpPr>
            <a:spLocks noGrp="1"/>
          </p:cNvSpPr>
          <p:nvPr>
            <p:ph type="pic" sz="quarter" idx="10"/>
          </p:nvPr>
        </p:nvSpPr>
        <p:spPr>
          <a:xfrm>
            <a:off x="-28882" y="0"/>
            <a:ext cx="6115050" cy="6858000"/>
          </a:xfrm>
          <a:prstGeom prst="parallelogram">
            <a:avLst/>
          </a:prstGeom>
          <a:ln>
            <a:noFill/>
          </a:ln>
        </p:spPr>
        <p:txBody>
          <a:bodyPr tIns="0">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562818" y="2752344"/>
            <a:ext cx="4837174" cy="3136392"/>
          </a:xfrm>
        </p:spPr>
        <p:txBody>
          <a:bodyPr anchor="t" anchorCtr="0">
            <a:normAutofit/>
          </a:bodyPr>
          <a:lstStyle>
            <a:lvl1pPr marL="0" indent="0">
              <a:lnSpc>
                <a:spcPct val="150000"/>
              </a:lnSpc>
              <a:spcBef>
                <a:spcPts val="1000"/>
              </a:spcBef>
              <a:buNone/>
              <a:defRPr sz="1800" cap="all" spc="300" baseline="0"/>
            </a:lvl1pPr>
            <a:lvl2pPr marL="457200" indent="0">
              <a:lnSpc>
                <a:spcPct val="150000"/>
              </a:lnSpc>
              <a:spcBef>
                <a:spcPts val="1000"/>
              </a:spcBef>
              <a:buNone/>
              <a:defRPr sz="1800" cap="all" spc="300" baseline="0"/>
            </a:lvl2pPr>
            <a:lvl3pPr marL="914400" indent="0">
              <a:lnSpc>
                <a:spcPct val="150000"/>
              </a:lnSpc>
              <a:spcBef>
                <a:spcPts val="1000"/>
              </a:spcBef>
              <a:buNone/>
              <a:defRPr sz="1800" cap="all" spc="300" baseline="0"/>
            </a:lvl3pPr>
            <a:lvl4pPr marL="1371600" indent="0">
              <a:lnSpc>
                <a:spcPct val="150000"/>
              </a:lnSpc>
              <a:spcBef>
                <a:spcPts val="1000"/>
              </a:spcBef>
              <a:buNone/>
              <a:defRPr sz="1800" cap="all" spc="300" baseline="0"/>
            </a:lvl4pPr>
            <a:lvl5pPr marL="1828800" indent="0">
              <a:lnSpc>
                <a:spcPct val="150000"/>
              </a:lnSpc>
              <a:spcBef>
                <a:spcPts val="1000"/>
              </a:spcBef>
              <a:buNone/>
              <a:defRPr sz="1800" cap="all" spc="300"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934796A3-781D-5244-DAB8-2D6EE0AC3B70}"/>
              </a:ext>
              <a:ext uri="{C183D7F6-B498-43B3-948B-1728B52AA6E4}">
                <adec:decorative xmlns:adec="http://schemas.microsoft.com/office/drawing/2017/decorative" val="1"/>
              </a:ext>
            </a:extLst>
          </p:cNvPr>
          <p:cNvSpPr/>
          <p:nvPr userDrawn="1"/>
        </p:nvSpPr>
        <p:spPr>
          <a:xfrm>
            <a:off x="6562817"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43880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117600" y="762000"/>
            <a:ext cx="5066250" cy="2900680"/>
          </a:xfrm>
        </p:spPr>
        <p:txBody>
          <a:bodyPr anchor="b">
            <a:noAutofit/>
          </a:bodyPr>
          <a:lstStyle>
            <a:lvl1pPr algn="ct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82836803-D9E6-3DF1-3B90-1E7E677CC7B7}"/>
              </a:ext>
            </a:extLst>
          </p:cNvPr>
          <p:cNvSpPr>
            <a:spLocks noGrp="1"/>
          </p:cNvSpPr>
          <p:nvPr>
            <p:ph type="pic" sz="quarter" idx="10" hasCustomPrompt="1"/>
          </p:nvPr>
        </p:nvSpPr>
        <p:spPr>
          <a:xfrm flipH="1">
            <a:off x="6086167" y="-22225"/>
            <a:ext cx="6080760" cy="6902450"/>
          </a:xfrm>
          <a:prstGeom prst="parallelogram">
            <a:avLst/>
          </a:prstGeom>
          <a:ln>
            <a:noFill/>
          </a:ln>
        </p:spPr>
        <p:txBody>
          <a:bodyPr lIns="0" tIns="0">
            <a:normAutofit/>
          </a:bodyPr>
          <a:lstStyle>
            <a:lvl1pPr marL="0" indent="0" algn="l">
              <a:buNone/>
              <a:defRPr sz="2000"/>
            </a:lvl1pPr>
          </a:lstStyle>
          <a:p>
            <a:r>
              <a:rPr lang="en-US" dirty="0"/>
              <a:t>Click icon to add image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117600" y="4145280"/>
            <a:ext cx="5066250" cy="690880"/>
          </a:xfrm>
          <a:gradFill flip="none" rotWithShape="1">
            <a:gsLst>
              <a:gs pos="0">
                <a:schemeClr val="accent5"/>
              </a:gs>
              <a:gs pos="100000">
                <a:schemeClr val="accent2">
                  <a:lumMod val="97000"/>
                  <a:lumOff val="3000"/>
                </a:schemeClr>
              </a:gs>
              <a:gs pos="50000">
                <a:schemeClr val="accent1"/>
              </a:gs>
            </a:gsLst>
            <a:lin ang="10200000" scaled="0"/>
            <a:tileRect/>
          </a:gradFill>
        </p:spPr>
        <p:txBody>
          <a:bodyPr anchor="ctr">
            <a:normAutofit/>
          </a:bodyPr>
          <a:lstStyle>
            <a:lvl1pPr marL="0" indent="0" algn="ctr">
              <a:buNone/>
              <a:defRPr sz="2400" cap="all"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subtitle</a:t>
            </a:r>
          </a:p>
        </p:txBody>
      </p:sp>
    </p:spTree>
    <p:extLst>
      <p:ext uri="{BB962C8B-B14F-4D97-AF65-F5344CB8AC3E}">
        <p14:creationId xmlns:p14="http://schemas.microsoft.com/office/powerpoint/2010/main" val="192418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5242425" y="466344"/>
            <a:ext cx="6241651" cy="1710354"/>
          </a:xfrm>
        </p:spPr>
        <p:txBody>
          <a:bodyPr bIns="0" anchor="ctr" anchorCtr="0">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511A5385-FB23-93A8-2B8F-9887244244DF}"/>
              </a:ext>
            </a:extLst>
          </p:cNvPr>
          <p:cNvSpPr>
            <a:spLocks noGrp="1"/>
          </p:cNvSpPr>
          <p:nvPr>
            <p:ph type="pic" sz="quarter" idx="10"/>
          </p:nvPr>
        </p:nvSpPr>
        <p:spPr>
          <a:xfrm>
            <a:off x="0" y="0"/>
            <a:ext cx="4287838" cy="6858000"/>
          </a:xfrm>
        </p:spPr>
        <p:txBody>
          <a:bodyPr>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242426" y="2286000"/>
            <a:ext cx="6241650" cy="3474720"/>
          </a:xfrm>
        </p:spPr>
        <p:txBody>
          <a:bodyPr>
            <a:normAutofit/>
          </a:bodyPr>
          <a:lstStyle>
            <a:lvl1pPr marL="228600" indent="-228600">
              <a:spcBef>
                <a:spcPts val="1000"/>
              </a:spcBef>
              <a:spcAft>
                <a:spcPts val="1000"/>
              </a:spcAft>
              <a:buClr>
                <a:schemeClr val="accent2"/>
              </a:buClr>
              <a:buFont typeface="Wingdings" panose="05000000000000000000" pitchFamily="2" charset="2"/>
              <a:buChar char="§"/>
              <a:defRPr sz="1800"/>
            </a:lvl1pPr>
            <a:lvl2pPr marL="228600" indent="-228600">
              <a:spcBef>
                <a:spcPts val="1000"/>
              </a:spcBef>
              <a:spcAft>
                <a:spcPts val="1000"/>
              </a:spcAft>
              <a:buClr>
                <a:schemeClr val="accent2"/>
              </a:buClr>
              <a:buFont typeface="Wingdings" panose="05000000000000000000" pitchFamily="2" charset="2"/>
              <a:buChar char="§"/>
              <a:defRPr sz="1800"/>
            </a:lvl2pPr>
            <a:lvl3pPr marL="228600" indent="-228600">
              <a:spcBef>
                <a:spcPts val="1000"/>
              </a:spcBef>
              <a:spcAft>
                <a:spcPts val="1000"/>
              </a:spcAft>
              <a:buClr>
                <a:schemeClr val="accent2"/>
              </a:buClr>
              <a:buFont typeface="Wingdings" panose="05000000000000000000" pitchFamily="2" charset="2"/>
              <a:buChar char="§"/>
              <a:defRPr sz="1800"/>
            </a:lvl3pPr>
            <a:lvl4pPr marL="228600" indent="-228600">
              <a:spcBef>
                <a:spcPts val="1000"/>
              </a:spcBef>
              <a:spcAft>
                <a:spcPts val="1000"/>
              </a:spcAft>
              <a:buClr>
                <a:schemeClr val="accent2"/>
              </a:buClr>
              <a:buFont typeface="Wingdings" panose="05000000000000000000" pitchFamily="2" charset="2"/>
              <a:buChar char="§"/>
              <a:defRPr sz="1800"/>
            </a:lvl4pPr>
            <a:lvl5pPr marL="228600" indent="-228600">
              <a:spcBef>
                <a:spcPts val="1000"/>
              </a:spcBef>
              <a:spcAft>
                <a:spcPts val="1000"/>
              </a:spcAft>
              <a:buClr>
                <a:schemeClr val="accent2"/>
              </a:buClr>
              <a:buFont typeface="Wingdings" panose="05000000000000000000" pitchFamily="2" charset="2"/>
              <a:buChar cha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50E25A87-9155-9E07-878F-CEC0B137C2D7}"/>
              </a:ext>
              <a:ext uri="{C183D7F6-B498-43B3-948B-1728B52AA6E4}">
                <adec:decorative xmlns:adec="http://schemas.microsoft.com/office/drawing/2017/decorative" val="1"/>
              </a:ext>
            </a:extLst>
          </p:cNvPr>
          <p:cNvSpPr/>
          <p:nvPr userDrawn="1"/>
        </p:nvSpPr>
        <p:spPr>
          <a:xfrm>
            <a:off x="5291586" y="6303963"/>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7894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1524000" y="1143000"/>
            <a:ext cx="9144000" cy="2286000"/>
          </a:xfrm>
        </p:spPr>
        <p:txBody>
          <a:bodyPr anchor="b">
            <a:noAutofit/>
          </a:bodyPr>
          <a:lstStyle>
            <a:lvl1pPr algn="ctr">
              <a:defRPr sz="480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524000" y="3835198"/>
            <a:ext cx="9144000" cy="683219"/>
          </a:xfrm>
          <a:gradFill>
            <a:gsLst>
              <a:gs pos="0">
                <a:schemeClr val="accent5"/>
              </a:gs>
              <a:gs pos="100000">
                <a:schemeClr val="accent2">
                  <a:lumMod val="97000"/>
                  <a:lumOff val="3000"/>
                </a:schemeClr>
              </a:gs>
              <a:gs pos="50000">
                <a:schemeClr val="accent1"/>
              </a:gs>
            </a:gsLst>
            <a:path path="circle">
              <a:fillToRect l="100000" t="100000"/>
            </a:path>
          </a:gradFill>
        </p:spPr>
        <p:txBody>
          <a:bodyPr anchor="ctr">
            <a:normAutofit/>
          </a:bodyPr>
          <a:lstStyle>
            <a:lvl1pPr marL="0" indent="0" algn="ctr">
              <a:buNone/>
              <a:defRPr sz="2400" cap="all" spc="3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subtitle</a:t>
            </a:r>
          </a:p>
        </p:txBody>
      </p:sp>
    </p:spTree>
    <p:extLst>
      <p:ext uri="{BB962C8B-B14F-4D97-AF65-F5344CB8AC3E}">
        <p14:creationId xmlns:p14="http://schemas.microsoft.com/office/powerpoint/2010/main" val="1563727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577E27-B60E-C6DD-BAAF-5CCC3D59E5D5}"/>
              </a:ext>
              <a:ext uri="{C183D7F6-B498-43B3-948B-1728B52AA6E4}">
                <adec:decorative xmlns:adec="http://schemas.microsoft.com/office/drawing/2017/decorative" val="1"/>
              </a:ext>
            </a:extLst>
          </p:cNvPr>
          <p:cNvSpPr/>
          <p:nvPr userDrawn="1"/>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9" name="Content Placeholder 10">
            <a:extLst>
              <a:ext uri="{FF2B5EF4-FFF2-40B4-BE49-F238E27FC236}">
                <a16:creationId xmlns:a16="http://schemas.microsoft.com/office/drawing/2014/main" id="{964CA031-27E0-D0AA-1451-A904CCF234FE}"/>
              </a:ext>
            </a:extLst>
          </p:cNvPr>
          <p:cNvSpPr>
            <a:spLocks noGrp="1"/>
          </p:cNvSpPr>
          <p:nvPr>
            <p:ph sz="quarter" idx="13" hasCustomPrompt="1"/>
          </p:nvPr>
        </p:nvSpPr>
        <p:spPr>
          <a:xfrm>
            <a:off x="838199" y="2024781"/>
            <a:ext cx="5212079"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a:extLst>
              <a:ext uri="{FF2B5EF4-FFF2-40B4-BE49-F238E27FC236}">
                <a16:creationId xmlns:a16="http://schemas.microsoft.com/office/drawing/2014/main" id="{81FE0D7D-86B7-CCD2-A7A1-70E95846B542}"/>
              </a:ext>
            </a:extLst>
          </p:cNvPr>
          <p:cNvSpPr>
            <a:spLocks noGrp="1"/>
          </p:cNvSpPr>
          <p:nvPr>
            <p:ph sz="quarter" idx="14" hasCustomPrompt="1"/>
          </p:nvPr>
        </p:nvSpPr>
        <p:spPr>
          <a:xfrm>
            <a:off x="6459795" y="2024780"/>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3/27/2025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505290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11" name="Content Placeholder 10">
            <a:extLst>
              <a:ext uri="{FF2B5EF4-FFF2-40B4-BE49-F238E27FC236}">
                <a16:creationId xmlns:a16="http://schemas.microsoft.com/office/drawing/2014/main" id="{2D2DE411-9D7C-15AE-0B59-F26B2BF8C522}"/>
              </a:ext>
            </a:extLst>
          </p:cNvPr>
          <p:cNvSpPr>
            <a:spLocks noGrp="1"/>
          </p:cNvSpPr>
          <p:nvPr>
            <p:ph sz="quarter" idx="13" hasCustomPrompt="1"/>
          </p:nvPr>
        </p:nvSpPr>
        <p:spPr>
          <a:xfrm>
            <a:off x="838200" y="2024781"/>
            <a:ext cx="2878394" cy="4137189"/>
          </a:xfrm>
        </p:spPr>
        <p:txBody>
          <a:bodyPr>
            <a:normAutofit/>
          </a:bodyPr>
          <a:lstStyle>
            <a:lvl1pPr marL="342900" indent="-342900">
              <a:spcBef>
                <a:spcPts val="1000"/>
              </a:spcBef>
              <a:spcAft>
                <a:spcPts val="1000"/>
              </a:spcAft>
              <a:buClr>
                <a:schemeClr val="accent2"/>
              </a:buClr>
              <a:buFont typeface="+mj-lt"/>
              <a:buAutoNum type="arabicPeriod"/>
              <a:defRPr sz="1800">
                <a:latin typeface="+mn-lt"/>
              </a:defRPr>
            </a:lvl1pPr>
            <a:lvl2pPr marL="800100" indent="-342900">
              <a:spcBef>
                <a:spcPts val="1000"/>
              </a:spcBef>
              <a:spcAft>
                <a:spcPts val="1000"/>
              </a:spcAft>
              <a:buClr>
                <a:schemeClr val="accent2"/>
              </a:buClr>
              <a:buFont typeface="+mj-lt"/>
              <a:buAutoNum type="alphaLcPeriod"/>
              <a:defRPr sz="1800">
                <a:latin typeface="+mn-lt"/>
              </a:defRPr>
            </a:lvl2pPr>
            <a:lvl3pPr marL="1257300" indent="-342900">
              <a:spcBef>
                <a:spcPts val="1000"/>
              </a:spcBef>
              <a:spcAft>
                <a:spcPts val="1000"/>
              </a:spcAft>
              <a:buClr>
                <a:schemeClr val="accent2"/>
              </a:buClr>
              <a:buFont typeface="+mj-lt"/>
              <a:buAutoNum type="arabicParenR"/>
              <a:defRPr sz="1800">
                <a:latin typeface="+mn-lt"/>
              </a:defRPr>
            </a:lvl3pPr>
            <a:lvl4pPr marL="1714500" indent="-342900">
              <a:spcBef>
                <a:spcPts val="1000"/>
              </a:spcBef>
              <a:spcAft>
                <a:spcPts val="1000"/>
              </a:spcAft>
              <a:buClr>
                <a:schemeClr val="accent2"/>
              </a:buClr>
              <a:buFont typeface="+mj-lt"/>
              <a:buAutoNum type="alphaLcParenR"/>
              <a:defRPr sz="1800">
                <a:latin typeface="+mn-lt"/>
              </a:defRPr>
            </a:lvl4pPr>
            <a:lvl5pPr marL="2057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Content Placeholder 10">
            <a:extLst>
              <a:ext uri="{FF2B5EF4-FFF2-40B4-BE49-F238E27FC236}">
                <a16:creationId xmlns:a16="http://schemas.microsoft.com/office/drawing/2014/main" id="{60FEDE7C-502F-ECFE-4136-E99206849C2A}"/>
              </a:ext>
            </a:extLst>
          </p:cNvPr>
          <p:cNvSpPr>
            <a:spLocks noGrp="1"/>
          </p:cNvSpPr>
          <p:nvPr>
            <p:ph sz="quarter" idx="14" hasCustomPrompt="1"/>
          </p:nvPr>
        </p:nvSpPr>
        <p:spPr>
          <a:xfrm>
            <a:off x="6459795" y="2024780"/>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3/27/2025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657852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201" y="448056"/>
            <a:ext cx="6172200" cy="1581912"/>
          </a:xfrm>
        </p:spPr>
        <p:txBody>
          <a:bodyPr anchor="b" anchorCtr="0">
            <a:noAutofit/>
          </a:bodyPr>
          <a:lstStyle>
            <a:lvl1pPr>
              <a:defRPr sz="3200"/>
            </a:lvl1pPr>
          </a:lstStyle>
          <a:p>
            <a:r>
              <a:rPr lang="en-US"/>
              <a:t>Click to edit Master title style</a:t>
            </a:r>
            <a:endParaRPr lang="en-US" dirty="0"/>
          </a:p>
        </p:txBody>
      </p:sp>
      <p:sp>
        <p:nvSpPr>
          <p:cNvPr id="4" name="Content Placeholder 10">
            <a:extLst>
              <a:ext uri="{FF2B5EF4-FFF2-40B4-BE49-F238E27FC236}">
                <a16:creationId xmlns:a16="http://schemas.microsoft.com/office/drawing/2014/main" id="{5F30E2A0-23EF-51B1-8ABD-00429EEA0642}"/>
              </a:ext>
            </a:extLst>
          </p:cNvPr>
          <p:cNvSpPr>
            <a:spLocks noGrp="1"/>
          </p:cNvSpPr>
          <p:nvPr>
            <p:ph sz="quarter" idx="14" hasCustomPrompt="1"/>
          </p:nvPr>
        </p:nvSpPr>
        <p:spPr>
          <a:xfrm>
            <a:off x="838200" y="2257063"/>
            <a:ext cx="4894006" cy="3904906"/>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AF15552F-C66B-341F-2D37-0389710BA5E2}"/>
              </a:ext>
            </a:extLst>
          </p:cNvPr>
          <p:cNvSpPr>
            <a:spLocks noGrp="1"/>
          </p:cNvSpPr>
          <p:nvPr>
            <p:ph type="pic" sz="quarter" idx="10"/>
          </p:nvPr>
        </p:nvSpPr>
        <p:spPr>
          <a:xfrm>
            <a:off x="7500938" y="-22225"/>
            <a:ext cx="4714875" cy="6880225"/>
          </a:xfrm>
        </p:spPr>
        <p:txBody>
          <a:bodyPr>
            <a:normAutofit/>
          </a:bodyPr>
          <a:lstStyle>
            <a:lvl1pPr marL="0" indent="0" algn="ctr">
              <a:buNone/>
              <a:defRPr sz="2000"/>
            </a:lvl1pPr>
          </a:lstStyle>
          <a:p>
            <a:r>
              <a:rPr lang="en-US"/>
              <a:t>Click icon to add picture</a:t>
            </a:r>
            <a:endParaRPr lang="en-US" dirty="0"/>
          </a:p>
        </p:txBody>
      </p:sp>
      <p:sp>
        <p:nvSpPr>
          <p:cNvPr id="12" name="Rectangle 11">
            <a:extLst>
              <a:ext uri="{FF2B5EF4-FFF2-40B4-BE49-F238E27FC236}">
                <a16:creationId xmlns:a16="http://schemas.microsoft.com/office/drawing/2014/main" id="{0D8DCC6D-8B88-7BE0-7240-F743AE09EC48}"/>
              </a:ext>
              <a:ext uri="{C183D7F6-B498-43B3-948B-1728B52AA6E4}">
                <adec:decorative xmlns:adec="http://schemas.microsoft.com/office/drawing/2017/decorative" val="1"/>
              </a:ext>
            </a:extLst>
          </p:cNvPr>
          <p:cNvSpPr/>
          <p:nvPr userDrawn="1"/>
        </p:nvSpPr>
        <p:spPr>
          <a:xfrm>
            <a:off x="993814" y="6303963"/>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5438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563"/>
          </a:xfrm>
        </p:spPr>
        <p:txBody>
          <a:bodyPr anchor="ctr" anchorCtr="0">
            <a:noAutofit/>
          </a:bodyPr>
          <a:lstStyle>
            <a:lvl1pPr algn="ctr">
              <a:defRPr sz="3200"/>
            </a:lvl1pPr>
          </a:lstStyle>
          <a:p>
            <a:r>
              <a:rPr lang="en-US" dirty="0"/>
              <a:t>Click to add title</a:t>
            </a:r>
          </a:p>
        </p:txBody>
      </p:sp>
      <p:sp>
        <p:nvSpPr>
          <p:cNvPr id="4" name="Content Placeholder 10">
            <a:extLst>
              <a:ext uri="{FF2B5EF4-FFF2-40B4-BE49-F238E27FC236}">
                <a16:creationId xmlns:a16="http://schemas.microsoft.com/office/drawing/2014/main" id="{9C3ED3BF-FF6B-07FA-72C4-F6102A8558AF}"/>
              </a:ext>
            </a:extLst>
          </p:cNvPr>
          <p:cNvSpPr>
            <a:spLocks noGrp="1"/>
          </p:cNvSpPr>
          <p:nvPr>
            <p:ph sz="quarter" idx="15" hasCustomPrompt="1"/>
          </p:nvPr>
        </p:nvSpPr>
        <p:spPr>
          <a:xfrm>
            <a:off x="896074" y="2106591"/>
            <a:ext cx="2067045" cy="3633787"/>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600">
                <a:latin typeface="+mn-lt"/>
              </a:defRPr>
            </a:lvl2pPr>
            <a:lvl3pPr marL="457200" indent="-228600">
              <a:spcBef>
                <a:spcPts val="1000"/>
              </a:spcBef>
              <a:spcAft>
                <a:spcPts val="1000"/>
              </a:spcAft>
              <a:buClr>
                <a:schemeClr val="accent2"/>
              </a:buClr>
              <a:buFont typeface="Wingdings" panose="05000000000000000000" pitchFamily="2" charset="2"/>
              <a:buChar char="§"/>
              <a:defRPr sz="1400">
                <a:latin typeface="+mn-lt"/>
              </a:defRPr>
            </a:lvl3pPr>
            <a:lvl4pPr marL="685800" indent="-228600">
              <a:spcBef>
                <a:spcPts val="1000"/>
              </a:spcBef>
              <a:spcAft>
                <a:spcPts val="1000"/>
              </a:spcAft>
              <a:buClr>
                <a:schemeClr val="accent2"/>
              </a:buClr>
              <a:buFont typeface="Wingdings" panose="05000000000000000000" pitchFamily="2" charset="2"/>
              <a:buChar char="§"/>
              <a:defRPr sz="1400">
                <a:latin typeface="+mn-lt"/>
              </a:defRPr>
            </a:lvl4pPr>
            <a:lvl5pPr marL="914400" indent="-228600">
              <a:spcBef>
                <a:spcPts val="1000"/>
              </a:spcBef>
              <a:spcAft>
                <a:spcPts val="1000"/>
              </a:spcAft>
              <a:buClr>
                <a:schemeClr val="accent2"/>
              </a:buClr>
              <a:buFont typeface="Wingdings" panose="05000000000000000000" pitchFamily="2" charset="2"/>
              <a:buChar char="§"/>
              <a:defRPr sz="12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3483980" y="2106591"/>
            <a:ext cx="7869820" cy="4016713"/>
          </a:xfrm>
        </p:spPr>
        <p:txBody>
          <a:body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3/27/2025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80815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563"/>
          </a:xfrm>
        </p:spPr>
        <p:txBody>
          <a:bodyPr anchor="ctr" anchorCtr="0">
            <a:noAutofit/>
          </a:bodyPr>
          <a:lstStyle>
            <a:lvl1pPr algn="ctr">
              <a:defRPr sz="3200"/>
            </a:lvl1pPr>
          </a:lstStyle>
          <a:p>
            <a:r>
              <a:rPr lang="en-US" dirty="0"/>
              <a:t>Click to add title</a:t>
            </a:r>
          </a:p>
        </p:txBody>
      </p:sp>
      <p:sp>
        <p:nvSpPr>
          <p:cNvPr id="8" name="Content Placeholder 10">
            <a:extLst>
              <a:ext uri="{FF2B5EF4-FFF2-40B4-BE49-F238E27FC236}">
                <a16:creationId xmlns:a16="http://schemas.microsoft.com/office/drawing/2014/main" id="{A524C1E0-92FE-D7D2-83A7-46D29A838874}"/>
              </a:ext>
            </a:extLst>
          </p:cNvPr>
          <p:cNvSpPr>
            <a:spLocks noGrp="1"/>
          </p:cNvSpPr>
          <p:nvPr>
            <p:ph sz="quarter" idx="15" hasCustomPrompt="1"/>
          </p:nvPr>
        </p:nvSpPr>
        <p:spPr>
          <a:xfrm>
            <a:off x="838200" y="1790329"/>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a:extLst>
              <a:ext uri="{FF2B5EF4-FFF2-40B4-BE49-F238E27FC236}">
                <a16:creationId xmlns:a16="http://schemas.microsoft.com/office/drawing/2014/main" id="{427E0367-8E38-8905-DC9A-D0C376A591A7}"/>
              </a:ext>
            </a:extLst>
          </p:cNvPr>
          <p:cNvSpPr>
            <a:spLocks noGrp="1"/>
          </p:cNvSpPr>
          <p:nvPr>
            <p:ph sz="quarter" idx="16" hasCustomPrompt="1"/>
          </p:nvPr>
        </p:nvSpPr>
        <p:spPr>
          <a:xfrm>
            <a:off x="6219464" y="1790329"/>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43D847DE-29F2-8ABB-1718-34BED4F37718}"/>
              </a:ext>
              <a:ext uri="{C183D7F6-B498-43B3-948B-1728B52AA6E4}">
                <adec:decorative xmlns:adec="http://schemas.microsoft.com/office/drawing/2017/decorative" val="1"/>
              </a:ext>
            </a:extLst>
          </p:cNvPr>
          <p:cNvSpPr/>
          <p:nvPr userDrawn="1"/>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3/27/2025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37703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p:txBody>
          <a:bodyPr anchor="ctr" anchorCtr="0">
            <a:noAutofit/>
          </a:bodyPr>
          <a:lstStyle>
            <a:lvl1pPr algn="ctr">
              <a:defRPr sz="3200"/>
            </a:lvl1pPr>
          </a:lstStyle>
          <a:p>
            <a:r>
              <a:rPr lang="en-US" dirty="0"/>
              <a:t>Click to add title</a:t>
            </a:r>
          </a:p>
        </p:txBody>
      </p:sp>
      <p:sp>
        <p:nvSpPr>
          <p:cNvPr id="8" name="Table Placeholder 7">
            <a:extLst>
              <a:ext uri="{FF2B5EF4-FFF2-40B4-BE49-F238E27FC236}">
                <a16:creationId xmlns:a16="http://schemas.microsoft.com/office/drawing/2014/main" id="{0CEAFE70-86D3-8690-31CA-F9A1FBA494D0}"/>
              </a:ext>
            </a:extLst>
          </p:cNvPr>
          <p:cNvSpPr>
            <a:spLocks noGrp="1"/>
          </p:cNvSpPr>
          <p:nvPr>
            <p:ph type="tbl" sz="quarter" idx="13"/>
          </p:nvPr>
        </p:nvSpPr>
        <p:spPr>
          <a:xfrm>
            <a:off x="613186" y="2107800"/>
            <a:ext cx="10965628" cy="3920196"/>
          </a:xfrm>
        </p:spPr>
        <p:txBody>
          <a:bodyPr/>
          <a:lstStyle>
            <a:lvl1pPr>
              <a:defRPr/>
            </a:lvl1pPr>
          </a:lstStyle>
          <a:p>
            <a:r>
              <a:rPr lang="en-US"/>
              <a:t>Click icon to add table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3/27/2025</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26099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6EE6F3F-63EB-5C0E-2307-3B7CBBA1C374}"/>
              </a:ext>
            </a:extLst>
          </p:cNvPr>
          <p:cNvSpPr>
            <a:spLocks noGrp="1"/>
          </p:cNvSpPr>
          <p:nvPr>
            <p:ph type="pic" sz="quarter" idx="11"/>
          </p:nvPr>
        </p:nvSpPr>
        <p:spPr>
          <a:xfrm>
            <a:off x="0" y="0"/>
            <a:ext cx="12192000" cy="6858000"/>
          </a:xfrm>
          <a:solidFill>
            <a:schemeClr val="tx1"/>
          </a:solidFill>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1362437" y="400485"/>
            <a:ext cx="9467127" cy="2527911"/>
          </a:xfrm>
        </p:spPr>
        <p:txBody>
          <a:bodyPr anchor="b">
            <a:noAutofit/>
          </a:bodyPr>
          <a:lstStyle>
            <a:lvl1pPr algn="ctr">
              <a:spcBef>
                <a:spcPts val="1000"/>
              </a:spcBef>
              <a:defRPr>
                <a:solidFill>
                  <a:schemeClr val="bg1"/>
                </a:solidFill>
              </a:defRPr>
            </a:lvl1pPr>
          </a:lstStyle>
          <a:p>
            <a:r>
              <a:rPr lang="en-US" dirty="0"/>
              <a:t>Click to add title</a:t>
            </a:r>
          </a:p>
        </p:txBody>
      </p:sp>
      <p:sp>
        <p:nvSpPr>
          <p:cNvPr id="10" name="Text Placeholder 9">
            <a:extLst>
              <a:ext uri="{FF2B5EF4-FFF2-40B4-BE49-F238E27FC236}">
                <a16:creationId xmlns:a16="http://schemas.microsoft.com/office/drawing/2014/main" id="{E12DA517-30B0-BC62-0422-F995FB9189E2}"/>
              </a:ext>
            </a:extLst>
          </p:cNvPr>
          <p:cNvSpPr>
            <a:spLocks noGrp="1"/>
          </p:cNvSpPr>
          <p:nvPr>
            <p:ph type="body" sz="quarter" idx="10" hasCustomPrompt="1"/>
          </p:nvPr>
        </p:nvSpPr>
        <p:spPr>
          <a:xfrm>
            <a:off x="1362075" y="3738622"/>
            <a:ext cx="9467850" cy="2527911"/>
          </a:xfrm>
        </p:spPr>
        <p:txBody>
          <a:bodyPr>
            <a:normAutofit/>
          </a:bodyPr>
          <a:lstStyle>
            <a:lvl1pPr marL="0" indent="0" algn="ctr">
              <a:spcBef>
                <a:spcPts val="1000"/>
              </a:spcBef>
              <a:buNone/>
              <a:defRPr sz="1800">
                <a:solidFill>
                  <a:schemeClr val="bg1"/>
                </a:solidFill>
              </a:defRPr>
            </a:lvl1pPr>
            <a:lvl2pPr marL="457200" indent="0" algn="ctr">
              <a:spcBef>
                <a:spcPts val="1000"/>
              </a:spcBef>
              <a:buNone/>
              <a:defRPr sz="1800">
                <a:solidFill>
                  <a:schemeClr val="bg1"/>
                </a:solidFill>
              </a:defRPr>
            </a:lvl2pPr>
            <a:lvl3pPr marL="914400" indent="0" algn="ctr">
              <a:spcBef>
                <a:spcPts val="1000"/>
              </a:spcBef>
              <a:buNone/>
              <a:defRPr sz="1800">
                <a:solidFill>
                  <a:schemeClr val="bg1"/>
                </a:solidFill>
              </a:defRPr>
            </a:lvl3pPr>
            <a:lvl4pPr marL="1371600" indent="0" algn="ctr">
              <a:spcBef>
                <a:spcPts val="1000"/>
              </a:spcBef>
              <a:buNone/>
              <a:defRPr sz="1800">
                <a:solidFill>
                  <a:schemeClr val="bg1"/>
                </a:solidFill>
              </a:defRPr>
            </a:lvl4pPr>
            <a:lvl5pPr marL="1828800" indent="0" algn="ctr">
              <a:spcBef>
                <a:spcPts val="1000"/>
              </a:spcBef>
              <a:buNone/>
              <a:defRPr sz="1800">
                <a:solidFill>
                  <a:schemeClr val="bg1"/>
                </a:solidFill>
              </a:defRPr>
            </a:lvl5pPr>
          </a:lstStyle>
          <a:p>
            <a:pPr lvl="0"/>
            <a:r>
              <a:rPr lang="en-US" dirty="0"/>
              <a:t>Click to add text</a:t>
            </a:r>
          </a:p>
        </p:txBody>
      </p:sp>
    </p:spTree>
    <p:extLst>
      <p:ext uri="{BB962C8B-B14F-4D97-AF65-F5344CB8AC3E}">
        <p14:creationId xmlns:p14="http://schemas.microsoft.com/office/powerpoint/2010/main" val="216296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5">
                <a:lumMod val="50000"/>
                <a:lumOff val="5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D97564-C310-6E8C-8689-CE18881B4A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FAD99FA-26D9-873B-BE7F-26FEC5C233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319819E-0266-97DD-DFD1-BAAA06AE32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6D8061D-18C3-4F4F-85EF-561633F58754}" type="datetimeFigureOut">
              <a:rPr lang="en-US" smtClean="0"/>
              <a:t>3/27/2025</a:t>
            </a:fld>
            <a:endParaRPr lang="en-US"/>
          </a:p>
        </p:txBody>
      </p:sp>
      <p:sp>
        <p:nvSpPr>
          <p:cNvPr id="5" name="Footer Placeholder 4">
            <a:extLst>
              <a:ext uri="{FF2B5EF4-FFF2-40B4-BE49-F238E27FC236}">
                <a16:creationId xmlns:a16="http://schemas.microsoft.com/office/drawing/2014/main" id="{2BFD19C9-01CE-9E2A-CDA5-C15940F055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801085-7B28-048D-E3D3-9C3614268D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1965934658"/>
      </p:ext>
    </p:extLst>
  </p:cSld>
  <p:clrMap bg1="lt1" tx1="dk1" bg2="lt2" tx2="dk2" accent1="accent1" accent2="accent2" accent3="accent3" accent4="accent4" accent5="accent5" accent6="accent6" hlink="hlink" folHlink="folHlink"/>
  <p:sldLayoutIdLst>
    <p:sldLayoutId id="2147483654" r:id="rId1"/>
    <p:sldLayoutId id="2147483660" r:id="rId2"/>
    <p:sldLayoutId id="2147483659" r:id="rId3"/>
    <p:sldLayoutId id="2147483650" r:id="rId4"/>
    <p:sldLayoutId id="2147483649" r:id="rId5"/>
    <p:sldLayoutId id="2147483662" r:id="rId6"/>
    <p:sldLayoutId id="2147483663" r:id="rId7"/>
    <p:sldLayoutId id="2147483652" r:id="rId8"/>
    <p:sldLayoutId id="2147483666" r:id="rId9"/>
    <p:sldLayoutId id="2147483664" r:id="rId10"/>
    <p:sldLayoutId id="2147483665" r:id="rId11"/>
    <p:sldLayoutId id="2147483661" r:id="rId12"/>
  </p:sldLayoutIdLst>
  <p:txStyles>
    <p:title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Placeholder 7" descr="abstract image">
            <a:extLst>
              <a:ext uri="{FF2B5EF4-FFF2-40B4-BE49-F238E27FC236}">
                <a16:creationId xmlns:a16="http://schemas.microsoft.com/office/drawing/2014/main" id="{782ED2F6-AFB3-9199-3999-2B5E4BAF2423}"/>
              </a:ext>
            </a:extLst>
          </p:cNvPr>
          <p:cNvPicPr>
            <a:picLocks noGrp="1" noChangeAspect="1"/>
          </p:cNvPicPr>
          <p:nvPr>
            <p:ph type="pic" sz="quarter" idx="10"/>
          </p:nvPr>
        </p:nvPicPr>
        <p:blipFill rotWithShape="1">
          <a:blip r:embed="rId2">
            <a:alphaModFix amt="52000"/>
            <a:extLst>
              <a:ext uri="{BEBA8EAE-BF5A-486C-A8C5-ECC9F3942E4B}">
                <a14:imgProps xmlns:a14="http://schemas.microsoft.com/office/drawing/2010/main">
                  <a14:imgLayer r:embed="rId3">
                    <a14:imgEffect>
                      <a14:saturation sat="0"/>
                    </a14:imgEffect>
                  </a14:imgLayer>
                </a14:imgProps>
              </a:ext>
            </a:extLst>
          </a:blip>
          <a:srcRect/>
          <a:stretch/>
        </p:blipFill>
        <p:spPr>
          <a:xfrm>
            <a:off x="0" y="0"/>
            <a:ext cx="12192000" cy="6858000"/>
          </a:xfrm>
        </p:spPr>
      </p:pic>
      <p:sp>
        <p:nvSpPr>
          <p:cNvPr id="6" name="Title 5">
            <a:extLst>
              <a:ext uri="{FF2B5EF4-FFF2-40B4-BE49-F238E27FC236}">
                <a16:creationId xmlns:a16="http://schemas.microsoft.com/office/drawing/2014/main" id="{F20A922B-22EC-7FD8-FA8C-2FFAC558BD66}"/>
              </a:ext>
            </a:extLst>
          </p:cNvPr>
          <p:cNvSpPr>
            <a:spLocks noGrp="1"/>
          </p:cNvSpPr>
          <p:nvPr>
            <p:ph type="ctrTitle"/>
          </p:nvPr>
        </p:nvSpPr>
        <p:spPr>
          <a:xfrm>
            <a:off x="692209" y="495655"/>
            <a:ext cx="11212083" cy="6093151"/>
          </a:xfrm>
        </p:spPr>
        <p:txBody>
          <a:bodyPr/>
          <a:lstStyle/>
          <a:p>
            <a:pPr marL="0" marR="0">
              <a:lnSpc>
                <a:spcPct val="107000"/>
              </a:lnSpc>
              <a:spcAft>
                <a:spcPts val="800"/>
              </a:spcAft>
            </a:pPr>
            <a:r>
              <a:rPr lang="en-US" sz="4000" kern="100" dirty="0">
                <a:effectLst/>
                <a:latin typeface="Rockwell" panose="02060603020205020403" pitchFamily="18" charset="0"/>
                <a:ea typeface="Aptos" panose="020B0004020202020204" pitchFamily="34" charset="0"/>
                <a:cs typeface="Times New Roman" panose="02020603050405020304" pitchFamily="18" charset="0"/>
              </a:rPr>
              <a:t>How Flash Approaches Can Make You a More Effective EMDR Therapist with Clients with Complex Trauma</a:t>
            </a:r>
            <a:br>
              <a:rPr lang="en-US" sz="4000" kern="100" dirty="0">
                <a:effectLst/>
                <a:latin typeface="Rockwell" panose="02060603020205020403" pitchFamily="18" charset="0"/>
                <a:ea typeface="Aptos" panose="020B0004020202020204" pitchFamily="34" charset="0"/>
                <a:cs typeface="Times New Roman" panose="02020603050405020304" pitchFamily="18" charset="0"/>
              </a:rPr>
            </a:br>
            <a:br>
              <a:rPr lang="en-US" sz="4000" kern="100" dirty="0">
                <a:effectLst/>
                <a:latin typeface="Rockwell" panose="02060603020205020403" pitchFamily="18" charset="0"/>
                <a:ea typeface="Aptos" panose="020B0004020202020204" pitchFamily="34" charset="0"/>
                <a:cs typeface="Times New Roman" panose="02020603050405020304" pitchFamily="18" charset="0"/>
              </a:rPr>
            </a:br>
            <a:r>
              <a:rPr lang="en-US" sz="2500" kern="100" dirty="0">
                <a:effectLst/>
                <a:latin typeface="Rockwell" panose="02060603020205020403" pitchFamily="18" charset="0"/>
                <a:ea typeface="Aptos" panose="020B0004020202020204" pitchFamily="34" charset="0"/>
                <a:cs typeface="Times New Roman" panose="02020603050405020304" pitchFamily="18" charset="0"/>
              </a:rPr>
              <a:t>Thomas Zimmerman, </a:t>
            </a:r>
            <a:r>
              <a:rPr lang="en-US" sz="2500" kern="100" dirty="0" err="1">
                <a:effectLst/>
                <a:latin typeface="Rockwell" panose="02060603020205020403" pitchFamily="18" charset="0"/>
                <a:ea typeface="Aptos" panose="020B0004020202020204" pitchFamily="34" charset="0"/>
                <a:cs typeface="Times New Roman" panose="02020603050405020304" pitchFamily="18" charset="0"/>
              </a:rPr>
              <a:t>Ms.Ed</a:t>
            </a:r>
            <a:r>
              <a:rPr lang="en-US" sz="2500" kern="100" dirty="0">
                <a:effectLst/>
                <a:latin typeface="Rockwell" panose="02060603020205020403" pitchFamily="18" charset="0"/>
                <a:ea typeface="Aptos" panose="020B0004020202020204" pitchFamily="34" charset="0"/>
                <a:cs typeface="Times New Roman" panose="02020603050405020304" pitchFamily="18" charset="0"/>
              </a:rPr>
              <a:t>., LPCC</a:t>
            </a:r>
            <a:br>
              <a:rPr lang="en-US" sz="2500" kern="100" dirty="0">
                <a:effectLst/>
                <a:latin typeface="Rockwell" panose="02060603020205020403" pitchFamily="18" charset="0"/>
                <a:ea typeface="Aptos" panose="020B0004020202020204" pitchFamily="34" charset="0"/>
                <a:cs typeface="Times New Roman" panose="02020603050405020304" pitchFamily="18" charset="0"/>
              </a:rPr>
            </a:br>
            <a:r>
              <a:rPr lang="en-US" sz="2500" kern="100" dirty="0">
                <a:effectLst/>
                <a:latin typeface="Rockwell" panose="02060603020205020403" pitchFamily="18" charset="0"/>
                <a:ea typeface="Aptos" panose="020B0004020202020204" pitchFamily="34" charset="0"/>
                <a:cs typeface="Times New Roman" panose="02020603050405020304" pitchFamily="18" charset="0"/>
              </a:rPr>
              <a:t>EMDRCleveland.com</a:t>
            </a:r>
            <a:endParaRPr lang="en-US" sz="4000" kern="100" dirty="0">
              <a:effectLst/>
              <a:latin typeface="Rockwell" panose="020606030202050204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39264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alpha val="37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4E72-DB46-4057-028E-C838086707AA}"/>
              </a:ext>
            </a:extLst>
          </p:cNvPr>
          <p:cNvSpPr>
            <a:spLocks noGrp="1"/>
          </p:cNvSpPr>
          <p:nvPr>
            <p:ph type="title"/>
          </p:nvPr>
        </p:nvSpPr>
        <p:spPr/>
        <p:txBody>
          <a:bodyPr/>
          <a:lstStyle/>
          <a:p>
            <a:r>
              <a:rPr lang="en-US" dirty="0"/>
              <a:t>Introduction TO Flash Generally</a:t>
            </a:r>
          </a:p>
        </p:txBody>
      </p:sp>
      <p:sp>
        <p:nvSpPr>
          <p:cNvPr id="3" name="Table Placeholder 2">
            <a:extLst>
              <a:ext uri="{FF2B5EF4-FFF2-40B4-BE49-F238E27FC236}">
                <a16:creationId xmlns:a16="http://schemas.microsoft.com/office/drawing/2014/main" id="{21333D28-678B-B1FA-8172-FE407D9AFBBB}"/>
              </a:ext>
            </a:extLst>
          </p:cNvPr>
          <p:cNvSpPr>
            <a:spLocks noGrp="1"/>
          </p:cNvSpPr>
          <p:nvPr>
            <p:ph type="tbl" sz="quarter" idx="13"/>
          </p:nvPr>
        </p:nvSpPr>
        <p:spPr>
          <a:xfrm>
            <a:off x="613186" y="1690688"/>
            <a:ext cx="10965628" cy="4551086"/>
          </a:xfrm>
        </p:spPr>
        <p:txBody>
          <a:bodyPr>
            <a:normAutofit fontScale="85000" lnSpcReduction="10000"/>
          </a:bodyPr>
          <a:lstStyle/>
          <a:p>
            <a:r>
              <a:rPr lang="en-US" dirty="0"/>
              <a:t>Flash developed and first described by EMDR therapist and trainer Philip Manfield in 2017.</a:t>
            </a:r>
          </a:p>
          <a:p>
            <a:r>
              <a:rPr lang="en-US" dirty="0"/>
              <a:t>Introduced as a way to help make EMDR therapy more tolerable for people with complex trauma by decreasing distress in the memory prior to processing it in EMDR.</a:t>
            </a:r>
          </a:p>
          <a:p>
            <a:r>
              <a:rPr lang="en-US" dirty="0"/>
              <a:t>It has evolved in many ways, including as a stand-alone approach to psychotherapy.</a:t>
            </a:r>
          </a:p>
          <a:p>
            <a:r>
              <a:rPr lang="en-US" dirty="0"/>
              <a:t>We will explore the utility of Flash to EMDR therapists and the assorted ways that you can use Flash as an EMDR therapist.</a:t>
            </a:r>
          </a:p>
          <a:p>
            <a:r>
              <a:rPr lang="en-US" dirty="0"/>
              <a:t>Flash in one sentence: “Flash is a way to fully, reliably, and ‘safely,’ process individual memories by working one microslice at a time and while spending most of the session engaged in a positive experience.”</a:t>
            </a:r>
          </a:p>
          <a:p>
            <a:r>
              <a:rPr lang="en-US" dirty="0"/>
              <a:t>Flash should not exhaust you and it should not be a significantly distressing experience. When practiced well, it should not contribute to decompensation the way other, more activating approaches might.</a:t>
            </a:r>
          </a:p>
          <a:p>
            <a:endParaRPr lang="en-US" dirty="0"/>
          </a:p>
        </p:txBody>
      </p:sp>
    </p:spTree>
    <p:extLst>
      <p:ext uri="{BB962C8B-B14F-4D97-AF65-F5344CB8AC3E}">
        <p14:creationId xmlns:p14="http://schemas.microsoft.com/office/powerpoint/2010/main" val="2436192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BFC09-5D5C-0463-056F-FE9F5E2FE56C}"/>
              </a:ext>
            </a:extLst>
          </p:cNvPr>
          <p:cNvSpPr>
            <a:spLocks noGrp="1"/>
          </p:cNvSpPr>
          <p:nvPr>
            <p:ph type="title"/>
          </p:nvPr>
        </p:nvSpPr>
        <p:spPr/>
        <p:txBody>
          <a:bodyPr/>
          <a:lstStyle/>
          <a:p>
            <a:r>
              <a:rPr lang="en-US" dirty="0"/>
              <a:t>Introduction to Flash (more)</a:t>
            </a:r>
          </a:p>
        </p:txBody>
      </p:sp>
      <p:sp>
        <p:nvSpPr>
          <p:cNvPr id="3" name="Table Placeholder 2">
            <a:extLst>
              <a:ext uri="{FF2B5EF4-FFF2-40B4-BE49-F238E27FC236}">
                <a16:creationId xmlns:a16="http://schemas.microsoft.com/office/drawing/2014/main" id="{50EE37F6-7A6D-92A6-D790-57FB30DF2C1A}"/>
              </a:ext>
            </a:extLst>
          </p:cNvPr>
          <p:cNvSpPr>
            <a:spLocks noGrp="1"/>
          </p:cNvSpPr>
          <p:nvPr>
            <p:ph type="tbl" sz="quarter" idx="13"/>
          </p:nvPr>
        </p:nvSpPr>
        <p:spPr>
          <a:xfrm>
            <a:off x="613186" y="1777525"/>
            <a:ext cx="10965628" cy="4250471"/>
          </a:xfrm>
        </p:spPr>
        <p:txBody>
          <a:bodyPr>
            <a:normAutofit fontScale="92500" lnSpcReduction="20000"/>
          </a:bodyPr>
          <a:lstStyle/>
          <a:p>
            <a:r>
              <a:rPr lang="en-US" dirty="0"/>
              <a:t>Flash across variants includes:</a:t>
            </a:r>
          </a:p>
          <a:p>
            <a:pPr lvl="1"/>
            <a:r>
              <a:rPr lang="en-US" dirty="0"/>
              <a:t>Briefly engaging with the memory content.</a:t>
            </a:r>
          </a:p>
          <a:p>
            <a:pPr lvl="1"/>
            <a:r>
              <a:rPr lang="en-US" dirty="0"/>
              <a:t>Quickly pivoting away from that activated content.</a:t>
            </a:r>
          </a:p>
          <a:p>
            <a:pPr lvl="1"/>
            <a:r>
              <a:rPr lang="en-US" dirty="0"/>
              <a:t>Engaging with a pleasant experience for about 30 seconds, while blinking about every five seconds.</a:t>
            </a:r>
          </a:p>
          <a:p>
            <a:pPr lvl="1"/>
            <a:r>
              <a:rPr lang="en-US" dirty="0"/>
              <a:t>Repeat the process until distress is lower or resolved.</a:t>
            </a:r>
          </a:p>
          <a:p>
            <a:r>
              <a:rPr lang="en-US" dirty="0"/>
              <a:t>When practiced well, Flash fully and resolves memories over 90% of the time in a single session and does so without any of the following:</a:t>
            </a:r>
          </a:p>
          <a:p>
            <a:pPr lvl="1"/>
            <a:r>
              <a:rPr lang="en-US" dirty="0"/>
              <a:t>Significant distress.</a:t>
            </a:r>
          </a:p>
          <a:p>
            <a:pPr lvl="1"/>
            <a:r>
              <a:rPr lang="en-US" dirty="0"/>
              <a:t>Significant risk of decompensation or “emotional heartburn” after.</a:t>
            </a:r>
          </a:p>
          <a:p>
            <a:r>
              <a:rPr lang="en-US" dirty="0"/>
              <a:t>We resolve the memory by resolving each microslice of the memory.</a:t>
            </a:r>
          </a:p>
          <a:p>
            <a:r>
              <a:rPr lang="en-US" dirty="0"/>
              <a:t>Flash fully and adaptively resolves memories when you practice it well.</a:t>
            </a:r>
          </a:p>
        </p:txBody>
      </p:sp>
    </p:spTree>
    <p:extLst>
      <p:ext uri="{BB962C8B-B14F-4D97-AF65-F5344CB8AC3E}">
        <p14:creationId xmlns:p14="http://schemas.microsoft.com/office/powerpoint/2010/main" val="239309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1DE13B89-F7C2-8E55-CC6F-087B382791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1667CC-6A03-D147-05E4-31BC4B10EBFD}"/>
              </a:ext>
            </a:extLst>
          </p:cNvPr>
          <p:cNvSpPr>
            <a:spLocks noGrp="1"/>
          </p:cNvSpPr>
          <p:nvPr>
            <p:ph type="title"/>
          </p:nvPr>
        </p:nvSpPr>
        <p:spPr/>
        <p:txBody>
          <a:bodyPr/>
          <a:lstStyle/>
          <a:p>
            <a:r>
              <a:rPr lang="en-US" dirty="0"/>
              <a:t>Introduction to Flash (more)</a:t>
            </a:r>
          </a:p>
        </p:txBody>
      </p:sp>
      <p:sp>
        <p:nvSpPr>
          <p:cNvPr id="3" name="Table Placeholder 2">
            <a:extLst>
              <a:ext uri="{FF2B5EF4-FFF2-40B4-BE49-F238E27FC236}">
                <a16:creationId xmlns:a16="http://schemas.microsoft.com/office/drawing/2014/main" id="{D6B24B23-64F1-D8EC-386D-E38269D2DB00}"/>
              </a:ext>
            </a:extLst>
          </p:cNvPr>
          <p:cNvSpPr>
            <a:spLocks noGrp="1"/>
          </p:cNvSpPr>
          <p:nvPr>
            <p:ph type="tbl" sz="quarter" idx="13"/>
          </p:nvPr>
        </p:nvSpPr>
        <p:spPr>
          <a:xfrm>
            <a:off x="613186" y="1777525"/>
            <a:ext cx="10965628" cy="4250471"/>
          </a:xfrm>
        </p:spPr>
        <p:txBody>
          <a:bodyPr>
            <a:normAutofit/>
          </a:bodyPr>
          <a:lstStyle/>
          <a:p>
            <a:r>
              <a:rPr lang="en-US" dirty="0"/>
              <a:t>A version of Flash developed specifically for clients with complex trauma that can be used when clients are not prepared for EMDR processing.</a:t>
            </a:r>
          </a:p>
          <a:p>
            <a:r>
              <a:rPr lang="en-US" dirty="0"/>
              <a:t>The Four Blinks Version of Flash</a:t>
            </a:r>
          </a:p>
          <a:p>
            <a:pPr lvl="1"/>
            <a:r>
              <a:rPr lang="en-US" dirty="0"/>
              <a:t>1. Develop Container / Shop-Vac Resource</a:t>
            </a:r>
          </a:p>
          <a:p>
            <a:pPr lvl="1"/>
            <a:r>
              <a:rPr lang="en-US" dirty="0"/>
              <a:t>2. Develop Calm Scene / Grounding Resource</a:t>
            </a:r>
          </a:p>
          <a:p>
            <a:pPr lvl="1"/>
            <a:r>
              <a:rPr lang="en-US" dirty="0"/>
              <a:t>3. Select the Bad Memory, but Do Not Activate It</a:t>
            </a:r>
          </a:p>
          <a:p>
            <a:pPr lvl="1"/>
            <a:r>
              <a:rPr lang="en-US" dirty="0"/>
              <a:t>4. Calm Scene With Blinks</a:t>
            </a:r>
          </a:p>
          <a:p>
            <a:pPr lvl="1"/>
            <a:r>
              <a:rPr lang="en-US" dirty="0"/>
              <a:t>5. Quickly Activate/Container</a:t>
            </a:r>
          </a:p>
          <a:p>
            <a:pPr lvl="1"/>
            <a:r>
              <a:rPr lang="en-US" dirty="0"/>
              <a:t>6. Clean out Debris by Walking through the Video of the Bad Memory</a:t>
            </a:r>
          </a:p>
          <a:p>
            <a:r>
              <a:rPr lang="en-US" dirty="0"/>
              <a:t>Most of the session is spent in a loop between Step Five and Step Four.</a:t>
            </a:r>
          </a:p>
        </p:txBody>
      </p:sp>
    </p:spTree>
    <p:extLst>
      <p:ext uri="{BB962C8B-B14F-4D97-AF65-F5344CB8AC3E}">
        <p14:creationId xmlns:p14="http://schemas.microsoft.com/office/powerpoint/2010/main" val="609356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386BB-F7BC-0042-4708-B35FB8064A14}"/>
              </a:ext>
            </a:extLst>
          </p:cNvPr>
          <p:cNvSpPr>
            <a:spLocks noGrp="1"/>
          </p:cNvSpPr>
          <p:nvPr>
            <p:ph type="title"/>
          </p:nvPr>
        </p:nvSpPr>
        <p:spPr/>
        <p:txBody>
          <a:bodyPr/>
          <a:lstStyle/>
          <a:p>
            <a:r>
              <a:rPr lang="en-US" dirty="0"/>
              <a:t>Proposed Mechanisms</a:t>
            </a:r>
          </a:p>
        </p:txBody>
      </p:sp>
      <p:sp>
        <p:nvSpPr>
          <p:cNvPr id="3" name="Table Placeholder 2">
            <a:extLst>
              <a:ext uri="{FF2B5EF4-FFF2-40B4-BE49-F238E27FC236}">
                <a16:creationId xmlns:a16="http://schemas.microsoft.com/office/drawing/2014/main" id="{F502EDDA-86B0-47E9-2A6B-E4ED86536874}"/>
              </a:ext>
            </a:extLst>
          </p:cNvPr>
          <p:cNvSpPr>
            <a:spLocks noGrp="1"/>
          </p:cNvSpPr>
          <p:nvPr>
            <p:ph type="tbl" sz="quarter" idx="13"/>
          </p:nvPr>
        </p:nvSpPr>
        <p:spPr>
          <a:xfrm>
            <a:off x="613186" y="1820253"/>
            <a:ext cx="10965628" cy="4672621"/>
          </a:xfrm>
        </p:spPr>
        <p:txBody>
          <a:bodyPr>
            <a:normAutofit/>
          </a:bodyPr>
          <a:lstStyle/>
          <a:p>
            <a:r>
              <a:rPr lang="en-US" dirty="0"/>
              <a:t>Bruce Ecker (2024) Memory Reconsolidation.</a:t>
            </a:r>
          </a:p>
          <a:p>
            <a:pPr lvl="1"/>
            <a:r>
              <a:rPr lang="en-US" dirty="0"/>
              <a:t>Activate a difficult experience.</a:t>
            </a:r>
          </a:p>
          <a:p>
            <a:pPr lvl="1"/>
            <a:r>
              <a:rPr lang="en-US" dirty="0"/>
              <a:t>Sit with an experience that disconfirms the expectation/schema in the bad memory.</a:t>
            </a:r>
          </a:p>
          <a:p>
            <a:pPr lvl="1"/>
            <a:r>
              <a:rPr lang="en-US" dirty="0"/>
              <a:t>Repeat.</a:t>
            </a:r>
          </a:p>
          <a:p>
            <a:r>
              <a:rPr lang="en-US" dirty="0"/>
              <a:t>Ecker’s focus is different than ours. He is trying to shift a whole cognition at once.  We are trying to move a tiny slice of a memory.</a:t>
            </a:r>
          </a:p>
          <a:p>
            <a:r>
              <a:rPr lang="en-US" dirty="0"/>
              <a:t>Predictive processing as the key organizing task of the nervous system.</a:t>
            </a:r>
          </a:p>
          <a:p>
            <a:pPr lvl="1"/>
            <a:r>
              <a:rPr lang="en-US" dirty="0"/>
              <a:t>Trauma-related responses are effects of predictive system.</a:t>
            </a:r>
          </a:p>
          <a:p>
            <a:pPr lvl="1"/>
            <a:r>
              <a:rPr lang="en-US" dirty="0"/>
              <a:t>Flash procedures bring tiny slices of the memory into awareness and shift predictions our nervous system will subsequently make about them.</a:t>
            </a:r>
          </a:p>
        </p:txBody>
      </p:sp>
    </p:spTree>
    <p:extLst>
      <p:ext uri="{BB962C8B-B14F-4D97-AF65-F5344CB8AC3E}">
        <p14:creationId xmlns:p14="http://schemas.microsoft.com/office/powerpoint/2010/main" val="1720355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43B94-A631-1646-4599-7905B63C4836}"/>
              </a:ext>
            </a:extLst>
          </p:cNvPr>
          <p:cNvSpPr>
            <a:spLocks noGrp="1"/>
          </p:cNvSpPr>
          <p:nvPr>
            <p:ph type="title"/>
          </p:nvPr>
        </p:nvSpPr>
        <p:spPr/>
        <p:txBody>
          <a:bodyPr/>
          <a:lstStyle/>
          <a:p>
            <a:r>
              <a:rPr lang="en-US" dirty="0"/>
              <a:t>Four Blinks Flash in More Detail</a:t>
            </a:r>
          </a:p>
        </p:txBody>
      </p:sp>
      <p:sp>
        <p:nvSpPr>
          <p:cNvPr id="3" name="Table Placeholder 2">
            <a:extLst>
              <a:ext uri="{FF2B5EF4-FFF2-40B4-BE49-F238E27FC236}">
                <a16:creationId xmlns:a16="http://schemas.microsoft.com/office/drawing/2014/main" id="{B52430BB-71C3-E1C8-A6FE-C8C88FE5488B}"/>
              </a:ext>
            </a:extLst>
          </p:cNvPr>
          <p:cNvSpPr>
            <a:spLocks noGrp="1"/>
          </p:cNvSpPr>
          <p:nvPr>
            <p:ph type="tbl" sz="quarter" idx="13"/>
          </p:nvPr>
        </p:nvSpPr>
        <p:spPr>
          <a:xfrm>
            <a:off x="613186" y="1690688"/>
            <a:ext cx="10965628" cy="4337308"/>
          </a:xfrm>
        </p:spPr>
        <p:txBody>
          <a:bodyPr/>
          <a:lstStyle/>
          <a:p>
            <a:r>
              <a:rPr lang="en-US" dirty="0"/>
              <a:t>Step One: Develop the Container and Shop-Vac Resources.</a:t>
            </a:r>
          </a:p>
          <a:p>
            <a:r>
              <a:rPr lang="en-US" dirty="0"/>
              <a:t>Step Two: Develop the Positive Scene and Sensory Grounding Resources.</a:t>
            </a:r>
          </a:p>
          <a:p>
            <a:r>
              <a:rPr lang="en-US" dirty="0"/>
              <a:t>Step Three: What does select the memory, but do not activate it mean?</a:t>
            </a:r>
          </a:p>
          <a:p>
            <a:r>
              <a:rPr lang="en-US" dirty="0"/>
              <a:t>Step Four: Calm scene with blinks (how to blink and alternatives to blinking).</a:t>
            </a:r>
          </a:p>
          <a:p>
            <a:r>
              <a:rPr lang="en-US" dirty="0"/>
              <a:t>Step Five: Get a tiny slice of the memory and container it.</a:t>
            </a:r>
          </a:p>
          <a:p>
            <a:r>
              <a:rPr lang="en-US" dirty="0"/>
              <a:t>Step Six: Clear out any debris in the video of the bad memory.</a:t>
            </a:r>
          </a:p>
          <a:p>
            <a:r>
              <a:rPr lang="en-US" dirty="0"/>
              <a:t>Step Seven: Work in a future scene.</a:t>
            </a:r>
          </a:p>
          <a:p>
            <a:endParaRPr lang="en-US" dirty="0"/>
          </a:p>
        </p:txBody>
      </p:sp>
    </p:spTree>
    <p:extLst>
      <p:ext uri="{BB962C8B-B14F-4D97-AF65-F5344CB8AC3E}">
        <p14:creationId xmlns:p14="http://schemas.microsoft.com/office/powerpoint/2010/main" val="3636268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4174A-845B-764B-C9CA-5F3AE5D56723}"/>
              </a:ext>
            </a:extLst>
          </p:cNvPr>
          <p:cNvSpPr>
            <a:spLocks noGrp="1"/>
          </p:cNvSpPr>
          <p:nvPr>
            <p:ph type="title"/>
          </p:nvPr>
        </p:nvSpPr>
        <p:spPr/>
        <p:txBody>
          <a:bodyPr/>
          <a:lstStyle/>
          <a:p>
            <a:r>
              <a:rPr lang="en-US" dirty="0"/>
              <a:t>What is required to do EMDR therapy?</a:t>
            </a:r>
          </a:p>
        </p:txBody>
      </p:sp>
      <p:sp>
        <p:nvSpPr>
          <p:cNvPr id="3" name="Table Placeholder 2">
            <a:extLst>
              <a:ext uri="{FF2B5EF4-FFF2-40B4-BE49-F238E27FC236}">
                <a16:creationId xmlns:a16="http://schemas.microsoft.com/office/drawing/2014/main" id="{22F4A3BD-34AF-F4C5-8EC3-B9F575B64DD6}"/>
              </a:ext>
            </a:extLst>
          </p:cNvPr>
          <p:cNvSpPr>
            <a:spLocks noGrp="1"/>
          </p:cNvSpPr>
          <p:nvPr>
            <p:ph type="tbl" sz="quarter" idx="13"/>
          </p:nvPr>
        </p:nvSpPr>
        <p:spPr>
          <a:xfrm>
            <a:off x="622613" y="1319917"/>
            <a:ext cx="6692587" cy="5303520"/>
          </a:xfrm>
        </p:spPr>
        <p:txBody>
          <a:bodyPr>
            <a:normAutofit/>
          </a:bodyPr>
          <a:lstStyle/>
          <a:p>
            <a:r>
              <a:rPr lang="en-US" dirty="0"/>
              <a:t>EMDR therapy has an admission price.</a:t>
            </a:r>
          </a:p>
          <a:p>
            <a:pPr lvl="1"/>
            <a:r>
              <a:rPr lang="en-US" dirty="0"/>
              <a:t>Tolerable activation.</a:t>
            </a:r>
          </a:p>
          <a:p>
            <a:pPr lvl="1"/>
            <a:r>
              <a:rPr lang="en-US" dirty="0"/>
              <a:t>Noticing.</a:t>
            </a:r>
          </a:p>
          <a:p>
            <a:pPr lvl="1"/>
            <a:r>
              <a:rPr lang="en-US" dirty="0"/>
              <a:t>Slowing down.</a:t>
            </a:r>
          </a:p>
          <a:p>
            <a:pPr lvl="1"/>
            <a:r>
              <a:rPr lang="en-US" dirty="0"/>
              <a:t>Being present.</a:t>
            </a:r>
          </a:p>
          <a:p>
            <a:pPr lvl="1"/>
            <a:r>
              <a:rPr lang="en-US" dirty="0"/>
              <a:t>With an unpredictable amount of distress.</a:t>
            </a:r>
          </a:p>
          <a:p>
            <a:pPr lvl="1"/>
            <a:r>
              <a:rPr lang="en-US" dirty="0"/>
              <a:t>Distress need to come inside the window of tolerance.</a:t>
            </a:r>
          </a:p>
          <a:p>
            <a:pPr lvl="1"/>
            <a:r>
              <a:rPr lang="en-US" dirty="0"/>
              <a:t>For long periods at a time.</a:t>
            </a:r>
          </a:p>
          <a:p>
            <a:r>
              <a:rPr lang="en-US" dirty="0"/>
              <a:t>And if you can do all of those things effectively, the client must already have enough of the needed adaptive information for healing to occur.</a:t>
            </a:r>
          </a:p>
        </p:txBody>
      </p:sp>
      <p:pic>
        <p:nvPicPr>
          <p:cNvPr id="5" name="Picture 4" descr="A yellow poles on a red court&#10;&#10;AI-generated content may be incorrect.">
            <a:extLst>
              <a:ext uri="{FF2B5EF4-FFF2-40B4-BE49-F238E27FC236}">
                <a16:creationId xmlns:a16="http://schemas.microsoft.com/office/drawing/2014/main" id="{56A491A7-22F1-C76E-596C-9EAFF74F30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3520" y="2152049"/>
            <a:ext cx="3465867" cy="3465867"/>
          </a:xfrm>
          <a:prstGeom prst="rect">
            <a:avLst/>
          </a:prstGeom>
        </p:spPr>
      </p:pic>
    </p:spTree>
    <p:extLst>
      <p:ext uri="{BB962C8B-B14F-4D97-AF65-F5344CB8AC3E}">
        <p14:creationId xmlns:p14="http://schemas.microsoft.com/office/powerpoint/2010/main" val="3142131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alpha val="23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D4272-9A1E-2AC0-1965-FCB0FFBB622F}"/>
              </a:ext>
            </a:extLst>
          </p:cNvPr>
          <p:cNvSpPr>
            <a:spLocks noGrp="1"/>
          </p:cNvSpPr>
          <p:nvPr>
            <p:ph type="title"/>
          </p:nvPr>
        </p:nvSpPr>
        <p:spPr/>
        <p:txBody>
          <a:bodyPr/>
          <a:lstStyle/>
          <a:p>
            <a:r>
              <a:rPr lang="en-US" dirty="0"/>
              <a:t>What is Required to Do Flash?</a:t>
            </a:r>
          </a:p>
        </p:txBody>
      </p:sp>
      <p:sp>
        <p:nvSpPr>
          <p:cNvPr id="3" name="Table Placeholder 2">
            <a:extLst>
              <a:ext uri="{FF2B5EF4-FFF2-40B4-BE49-F238E27FC236}">
                <a16:creationId xmlns:a16="http://schemas.microsoft.com/office/drawing/2014/main" id="{92557D18-E02E-C864-E4A8-F8DA509E6C06}"/>
              </a:ext>
            </a:extLst>
          </p:cNvPr>
          <p:cNvSpPr>
            <a:spLocks noGrp="1"/>
          </p:cNvSpPr>
          <p:nvPr>
            <p:ph type="tbl" sz="quarter" idx="13"/>
          </p:nvPr>
        </p:nvSpPr>
        <p:spPr>
          <a:xfrm>
            <a:off x="613186" y="1376413"/>
            <a:ext cx="7529787" cy="5236143"/>
          </a:xfrm>
        </p:spPr>
        <p:txBody>
          <a:bodyPr>
            <a:normAutofit lnSpcReduction="10000"/>
          </a:bodyPr>
          <a:lstStyle/>
          <a:p>
            <a:r>
              <a:rPr lang="en-US" dirty="0"/>
              <a:t>Flash does not depend on the core requirements of EMDR therapy (slowing down, being present, noticing, or having adaptive information the way we think of it in EMDR therapy).</a:t>
            </a:r>
          </a:p>
          <a:p>
            <a:r>
              <a:rPr lang="en-US" dirty="0"/>
              <a:t>It requires the following:</a:t>
            </a:r>
          </a:p>
          <a:p>
            <a:pPr lvl="1"/>
            <a:r>
              <a:rPr lang="en-US" dirty="0"/>
              <a:t>Therapist and client enter an agreement to work differently than is typical.</a:t>
            </a:r>
          </a:p>
          <a:p>
            <a:pPr lvl="1"/>
            <a:r>
              <a:rPr lang="en-US" dirty="0"/>
              <a:t>Ability to microactivate (which we typically need to teach). This is the most difficult part of Flash.</a:t>
            </a:r>
          </a:p>
          <a:p>
            <a:pPr lvl="1"/>
            <a:r>
              <a:rPr lang="en-US" dirty="0"/>
              <a:t>Ability to have a pleasant experience in the positive scene.</a:t>
            </a:r>
          </a:p>
          <a:p>
            <a:pPr lvl="1"/>
            <a:r>
              <a:rPr lang="en-US" dirty="0"/>
              <a:t>Ability not to do all the intuitive things that people normally do when they interact with a bad memory: think about it, feel it, associate things with it, etc.</a:t>
            </a:r>
          </a:p>
          <a:p>
            <a:pPr lvl="1"/>
            <a:endParaRPr lang="en-US" dirty="0"/>
          </a:p>
        </p:txBody>
      </p:sp>
      <p:pic>
        <p:nvPicPr>
          <p:cNvPr id="7" name="Picture 6" descr="Yellow metal bars on grass">
            <a:extLst>
              <a:ext uri="{FF2B5EF4-FFF2-40B4-BE49-F238E27FC236}">
                <a16:creationId xmlns:a16="http://schemas.microsoft.com/office/drawing/2014/main" id="{CCC30D98-FDF4-5AF4-D272-D22FECDD59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4308" y="2056417"/>
            <a:ext cx="3154506" cy="3154506"/>
          </a:xfrm>
          <a:prstGeom prst="rect">
            <a:avLst/>
          </a:prstGeom>
        </p:spPr>
      </p:pic>
    </p:spTree>
    <p:extLst>
      <p:ext uri="{BB962C8B-B14F-4D97-AF65-F5344CB8AC3E}">
        <p14:creationId xmlns:p14="http://schemas.microsoft.com/office/powerpoint/2010/main" val="25392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B04F-E8EF-4758-6FA7-4122418ABBDF}"/>
              </a:ext>
            </a:extLst>
          </p:cNvPr>
          <p:cNvSpPr>
            <a:spLocks noGrp="1"/>
          </p:cNvSpPr>
          <p:nvPr>
            <p:ph type="title"/>
          </p:nvPr>
        </p:nvSpPr>
        <p:spPr/>
        <p:txBody>
          <a:bodyPr/>
          <a:lstStyle/>
          <a:p>
            <a:r>
              <a:rPr lang="en-US" dirty="0"/>
              <a:t>How Flash Can Assist EMDR Therapists:</a:t>
            </a:r>
            <a:br>
              <a:rPr lang="en-US" dirty="0"/>
            </a:br>
            <a:r>
              <a:rPr lang="en-US" dirty="0"/>
              <a:t>start treating the presenting issue sooner	</a:t>
            </a:r>
          </a:p>
        </p:txBody>
      </p:sp>
      <p:sp>
        <p:nvSpPr>
          <p:cNvPr id="3" name="Table Placeholder 2">
            <a:extLst>
              <a:ext uri="{FF2B5EF4-FFF2-40B4-BE49-F238E27FC236}">
                <a16:creationId xmlns:a16="http://schemas.microsoft.com/office/drawing/2014/main" id="{85FB98D2-81F0-3BB1-1DBD-6EE82B0200B9}"/>
              </a:ext>
            </a:extLst>
          </p:cNvPr>
          <p:cNvSpPr>
            <a:spLocks noGrp="1"/>
          </p:cNvSpPr>
          <p:nvPr>
            <p:ph type="tbl" sz="quarter" idx="13"/>
          </p:nvPr>
        </p:nvSpPr>
        <p:spPr/>
        <p:txBody>
          <a:bodyPr/>
          <a:lstStyle/>
          <a:p>
            <a:r>
              <a:rPr lang="en-US" dirty="0"/>
              <a:t>Start treating the presenting issue sooner.</a:t>
            </a:r>
          </a:p>
          <a:p>
            <a:pPr lvl="1"/>
            <a:r>
              <a:rPr lang="en-US" dirty="0"/>
              <a:t>Preparation for some clients in EMDR therapy can take months.</a:t>
            </a:r>
          </a:p>
          <a:p>
            <a:pPr lvl="1"/>
            <a:r>
              <a:rPr lang="en-US" dirty="0"/>
              <a:t>You can start Flash in the first few sessions with most clients.  There are some exceptions.</a:t>
            </a:r>
          </a:p>
          <a:p>
            <a:pPr lvl="1"/>
            <a:r>
              <a:rPr lang="en-US" dirty="0"/>
              <a:t>We typically start in Flash with present themes to help promote client stability. Increased stability allows us to start EMDR sooner, because we are treating the presenting issue sooner.</a:t>
            </a:r>
          </a:p>
          <a:p>
            <a:pPr lvl="1"/>
            <a:r>
              <a:rPr lang="en-US" dirty="0"/>
              <a:t>Starting Flash first allows clients with extreme trauma to decrease preparation time and eases the installation of some of the most needed resources.</a:t>
            </a:r>
          </a:p>
          <a:p>
            <a:pPr lvl="1"/>
            <a:endParaRPr lang="en-US" dirty="0"/>
          </a:p>
        </p:txBody>
      </p:sp>
    </p:spTree>
    <p:extLst>
      <p:ext uri="{BB962C8B-B14F-4D97-AF65-F5344CB8AC3E}">
        <p14:creationId xmlns:p14="http://schemas.microsoft.com/office/powerpoint/2010/main" val="3799092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alpha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57429-E3BD-5A0E-9B58-1CD2E9A5F226}"/>
              </a:ext>
            </a:extLst>
          </p:cNvPr>
          <p:cNvSpPr>
            <a:spLocks noGrp="1"/>
          </p:cNvSpPr>
          <p:nvPr>
            <p:ph type="title"/>
          </p:nvPr>
        </p:nvSpPr>
        <p:spPr/>
        <p:txBody>
          <a:bodyPr/>
          <a:lstStyle/>
          <a:p>
            <a:r>
              <a:rPr lang="en-US" dirty="0"/>
              <a:t>How Flash can assist EMDR Therapists:</a:t>
            </a:r>
            <a:br>
              <a:rPr lang="en-US" dirty="0"/>
            </a:br>
            <a:r>
              <a:rPr lang="en-US" dirty="0"/>
              <a:t>Promote Client Retention and Buy in</a:t>
            </a:r>
          </a:p>
        </p:txBody>
      </p:sp>
      <p:sp>
        <p:nvSpPr>
          <p:cNvPr id="3" name="Table Placeholder 2">
            <a:extLst>
              <a:ext uri="{FF2B5EF4-FFF2-40B4-BE49-F238E27FC236}">
                <a16:creationId xmlns:a16="http://schemas.microsoft.com/office/drawing/2014/main" id="{3AD04895-CF78-8041-8E1A-CD9ECD671777}"/>
              </a:ext>
            </a:extLst>
          </p:cNvPr>
          <p:cNvSpPr>
            <a:spLocks noGrp="1"/>
          </p:cNvSpPr>
          <p:nvPr>
            <p:ph type="tbl" sz="quarter" idx="13"/>
          </p:nvPr>
        </p:nvSpPr>
        <p:spPr/>
        <p:txBody>
          <a:bodyPr/>
          <a:lstStyle/>
          <a:p>
            <a:r>
              <a:rPr lang="en-US" dirty="0"/>
              <a:t>Complex clients who start with Flash have the experience of healing from memories very early in treatment. This is likely to promote client retention, because activities in session are easy for client to connect with presenting complaints.</a:t>
            </a:r>
          </a:p>
          <a:p>
            <a:r>
              <a:rPr lang="en-US" dirty="0"/>
              <a:t>It allows the therapist to demonstrate competence in treating trauma early in treatment, which can help with therapeutic relationship formation and help develop the expectation of a consistent trauma focus in sessions.</a:t>
            </a:r>
          </a:p>
        </p:txBody>
      </p:sp>
    </p:spTree>
    <p:extLst>
      <p:ext uri="{BB962C8B-B14F-4D97-AF65-F5344CB8AC3E}">
        <p14:creationId xmlns:p14="http://schemas.microsoft.com/office/powerpoint/2010/main" val="15092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4500-967A-08D3-8CD5-F26CA4E85157}"/>
              </a:ext>
            </a:extLst>
          </p:cNvPr>
          <p:cNvSpPr>
            <a:spLocks noGrp="1"/>
          </p:cNvSpPr>
          <p:nvPr>
            <p:ph type="title"/>
          </p:nvPr>
        </p:nvSpPr>
        <p:spPr/>
        <p:txBody>
          <a:bodyPr/>
          <a:lstStyle/>
          <a:p>
            <a:r>
              <a:rPr lang="en-US" dirty="0"/>
              <a:t>How Flash Can assist EMDR Therapists:</a:t>
            </a:r>
            <a:br>
              <a:rPr lang="en-US" dirty="0"/>
            </a:br>
            <a:r>
              <a:rPr lang="en-US" dirty="0"/>
              <a:t>Introduction of Regulation Strategies </a:t>
            </a:r>
            <a:r>
              <a:rPr lang="en-US" dirty="0" err="1"/>
              <a:t>SOoner</a:t>
            </a:r>
            <a:endParaRPr lang="en-US" dirty="0"/>
          </a:p>
        </p:txBody>
      </p:sp>
      <p:sp>
        <p:nvSpPr>
          <p:cNvPr id="3" name="Table Placeholder 2">
            <a:extLst>
              <a:ext uri="{FF2B5EF4-FFF2-40B4-BE49-F238E27FC236}">
                <a16:creationId xmlns:a16="http://schemas.microsoft.com/office/drawing/2014/main" id="{602E5F26-0E2A-7F73-F315-0A5A2D296B16}"/>
              </a:ext>
            </a:extLst>
          </p:cNvPr>
          <p:cNvSpPr>
            <a:spLocks noGrp="1"/>
          </p:cNvSpPr>
          <p:nvPr>
            <p:ph type="tbl" sz="quarter" idx="13"/>
          </p:nvPr>
        </p:nvSpPr>
        <p:spPr/>
        <p:txBody>
          <a:bodyPr/>
          <a:lstStyle/>
          <a:p>
            <a:r>
              <a:rPr lang="en-US" dirty="0"/>
              <a:t>The Four Blinks Version of Flash is built around four key resources that are easily tolerable (and taught in ways that are easily adoptable) by people with complex trauma:</a:t>
            </a:r>
          </a:p>
          <a:p>
            <a:pPr lvl="1"/>
            <a:r>
              <a:rPr lang="en-US" dirty="0"/>
              <a:t>Positive scene video from YouTube is primarily dissociative.</a:t>
            </a:r>
          </a:p>
          <a:p>
            <a:pPr lvl="1"/>
            <a:r>
              <a:rPr lang="en-US" dirty="0"/>
              <a:t>Container the way we teach it is tolerable for many complex clients. There are many accommodations for people who struggle visualizing.</a:t>
            </a:r>
          </a:p>
          <a:p>
            <a:pPr lvl="1"/>
            <a:r>
              <a:rPr lang="en-US" dirty="0"/>
              <a:t>Sensory grounding is powerful and tolerable resource the way we teach it.</a:t>
            </a:r>
          </a:p>
          <a:p>
            <a:pPr lvl="1"/>
            <a:r>
              <a:rPr lang="en-US" dirty="0"/>
              <a:t>Shop-Vac is tolerable for most people with complex trauma, although vacuums can be a trigger for some people.</a:t>
            </a:r>
          </a:p>
        </p:txBody>
      </p:sp>
    </p:spTree>
    <p:extLst>
      <p:ext uri="{BB962C8B-B14F-4D97-AF65-F5344CB8AC3E}">
        <p14:creationId xmlns:p14="http://schemas.microsoft.com/office/powerpoint/2010/main" val="3431459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BAD93-670C-05A5-DD61-B60CD2A3FA19}"/>
              </a:ext>
            </a:extLst>
          </p:cNvPr>
          <p:cNvSpPr>
            <a:spLocks noGrp="1"/>
          </p:cNvSpPr>
          <p:nvPr>
            <p:ph type="title"/>
          </p:nvPr>
        </p:nvSpPr>
        <p:spPr/>
        <p:txBody>
          <a:bodyPr/>
          <a:lstStyle/>
          <a:p>
            <a:r>
              <a:rPr lang="en-US" dirty="0"/>
              <a:t>How Flash Can assist EMDR Therapists:</a:t>
            </a:r>
            <a:br>
              <a:rPr lang="en-US" dirty="0"/>
            </a:br>
            <a:r>
              <a:rPr lang="en-US" dirty="0"/>
              <a:t>Generate some of the Needed Adaptive Information</a:t>
            </a:r>
          </a:p>
        </p:txBody>
      </p:sp>
      <p:sp>
        <p:nvSpPr>
          <p:cNvPr id="3" name="Table Placeholder 2">
            <a:extLst>
              <a:ext uri="{FF2B5EF4-FFF2-40B4-BE49-F238E27FC236}">
                <a16:creationId xmlns:a16="http://schemas.microsoft.com/office/drawing/2014/main" id="{192BF4DA-D1E1-0844-61C4-AA7633CAEEDF}"/>
              </a:ext>
            </a:extLst>
          </p:cNvPr>
          <p:cNvSpPr>
            <a:spLocks noGrp="1"/>
          </p:cNvSpPr>
          <p:nvPr>
            <p:ph type="tbl" sz="quarter" idx="13"/>
          </p:nvPr>
        </p:nvSpPr>
        <p:spPr/>
        <p:txBody>
          <a:bodyPr>
            <a:normAutofit lnSpcReduction="10000"/>
          </a:bodyPr>
          <a:lstStyle/>
          <a:p>
            <a:r>
              <a:rPr lang="en-US" dirty="0"/>
              <a:t>Adaptive information is generated when memories resolve, regardless of how you do it.</a:t>
            </a:r>
          </a:p>
          <a:p>
            <a:r>
              <a:rPr lang="en-US" dirty="0"/>
              <a:t>A lot of what makes EMDR difficult is the absence of adaptive information with many people with complex trauma.</a:t>
            </a:r>
          </a:p>
          <a:p>
            <a:r>
              <a:rPr lang="en-US" dirty="0"/>
              <a:t>Adaptive information can be remarkably difficult or slow to generate outside of transformational trauma therapies or parts work.</a:t>
            </a:r>
          </a:p>
          <a:p>
            <a:r>
              <a:rPr lang="en-US" dirty="0"/>
              <a:t>More adaptive information can make EMDR therapy reprocessing easier and we may be able to work on larger memories in EMDR therapy sooner.</a:t>
            </a:r>
          </a:p>
        </p:txBody>
      </p:sp>
    </p:spTree>
    <p:extLst>
      <p:ext uri="{BB962C8B-B14F-4D97-AF65-F5344CB8AC3E}">
        <p14:creationId xmlns:p14="http://schemas.microsoft.com/office/powerpoint/2010/main" val="1218456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alpha val="51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CE593-3329-185B-46AF-5483A1E35D44}"/>
              </a:ext>
            </a:extLst>
          </p:cNvPr>
          <p:cNvSpPr>
            <a:spLocks noGrp="1"/>
          </p:cNvSpPr>
          <p:nvPr>
            <p:ph type="title"/>
          </p:nvPr>
        </p:nvSpPr>
        <p:spPr/>
        <p:txBody>
          <a:bodyPr/>
          <a:lstStyle/>
          <a:p>
            <a:r>
              <a:rPr lang="en-US" dirty="0"/>
              <a:t>How Flash Can assist EMDR Therapists:</a:t>
            </a:r>
            <a:br>
              <a:rPr lang="en-US" dirty="0"/>
            </a:br>
            <a:r>
              <a:rPr lang="en-US" dirty="0"/>
              <a:t>Work Effectively with clients with extreme symptoms sooner</a:t>
            </a:r>
          </a:p>
        </p:txBody>
      </p:sp>
      <p:sp>
        <p:nvSpPr>
          <p:cNvPr id="3" name="Table Placeholder 2">
            <a:extLst>
              <a:ext uri="{FF2B5EF4-FFF2-40B4-BE49-F238E27FC236}">
                <a16:creationId xmlns:a16="http://schemas.microsoft.com/office/drawing/2014/main" id="{4C22A1AF-5A0A-DD1A-5245-8D97904C5F13}"/>
              </a:ext>
            </a:extLst>
          </p:cNvPr>
          <p:cNvSpPr>
            <a:spLocks noGrp="1"/>
          </p:cNvSpPr>
          <p:nvPr>
            <p:ph type="tbl" sz="quarter" idx="13"/>
          </p:nvPr>
        </p:nvSpPr>
        <p:spPr/>
        <p:txBody>
          <a:bodyPr>
            <a:normAutofit lnSpcReduction="10000"/>
          </a:bodyPr>
          <a:lstStyle/>
          <a:p>
            <a:r>
              <a:rPr lang="en-US" dirty="0"/>
              <a:t>Flash may allow you to do direct trauma work with clients with the following issues sooner:</a:t>
            </a:r>
          </a:p>
          <a:p>
            <a:pPr lvl="1"/>
            <a:r>
              <a:rPr lang="en-US" dirty="0"/>
              <a:t>High risk for panic or </a:t>
            </a:r>
            <a:r>
              <a:rPr lang="en-US" dirty="0" err="1"/>
              <a:t>abreactive</a:t>
            </a:r>
            <a:r>
              <a:rPr lang="en-US" dirty="0"/>
              <a:t> vomiting.</a:t>
            </a:r>
          </a:p>
          <a:p>
            <a:pPr lvl="1"/>
            <a:r>
              <a:rPr lang="en-US" dirty="0"/>
              <a:t>Higher risk for </a:t>
            </a:r>
            <a:r>
              <a:rPr lang="en-US" dirty="0" err="1"/>
              <a:t>decompenstation</a:t>
            </a:r>
            <a:r>
              <a:rPr lang="en-US" dirty="0"/>
              <a:t>.</a:t>
            </a:r>
          </a:p>
          <a:p>
            <a:pPr lvl="1"/>
            <a:r>
              <a:rPr lang="en-US" dirty="0"/>
              <a:t>High risk for overactivation that is common with clients diagnosed with BPD.</a:t>
            </a:r>
          </a:p>
          <a:p>
            <a:pPr lvl="1"/>
            <a:r>
              <a:rPr lang="en-US" dirty="0"/>
              <a:t>Clients being actively battered by intrusive symptoms from a memory they are not prepared to work on in EMDR therapy.</a:t>
            </a:r>
          </a:p>
          <a:p>
            <a:pPr lvl="1"/>
            <a:r>
              <a:rPr lang="en-US" dirty="0"/>
              <a:t>More effectively work with clients with thought disorders, Flash is safer than EMDR for many of these clients until they can become more regulated with medications.</a:t>
            </a:r>
          </a:p>
          <a:p>
            <a:pPr lvl="1"/>
            <a:r>
              <a:rPr lang="en-US" dirty="0"/>
              <a:t>More effectively work with clients with recent/frequent benzo or cannabis use.</a:t>
            </a:r>
          </a:p>
          <a:p>
            <a:pPr lvl="1"/>
            <a:endParaRPr lang="en-US" dirty="0"/>
          </a:p>
          <a:p>
            <a:pPr lvl="1"/>
            <a:endParaRPr lang="en-US" dirty="0"/>
          </a:p>
        </p:txBody>
      </p:sp>
    </p:spTree>
    <p:extLst>
      <p:ext uri="{BB962C8B-B14F-4D97-AF65-F5344CB8AC3E}">
        <p14:creationId xmlns:p14="http://schemas.microsoft.com/office/powerpoint/2010/main" val="937990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alpha val="38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B68C0-5CA3-4B10-5EB3-241F5B9861BD}"/>
              </a:ext>
            </a:extLst>
          </p:cNvPr>
          <p:cNvSpPr>
            <a:spLocks noGrp="1"/>
          </p:cNvSpPr>
          <p:nvPr>
            <p:ph type="title"/>
          </p:nvPr>
        </p:nvSpPr>
        <p:spPr/>
        <p:txBody>
          <a:bodyPr/>
          <a:lstStyle/>
          <a:p>
            <a:r>
              <a:rPr lang="en-US" dirty="0"/>
              <a:t>How Flash Can assist EMDR Therapists:</a:t>
            </a:r>
            <a:br>
              <a:rPr lang="en-US" dirty="0"/>
            </a:br>
            <a:r>
              <a:rPr lang="en-US" dirty="0"/>
              <a:t>time and session management</a:t>
            </a:r>
          </a:p>
        </p:txBody>
      </p:sp>
      <p:sp>
        <p:nvSpPr>
          <p:cNvPr id="3" name="Table Placeholder 2">
            <a:extLst>
              <a:ext uri="{FF2B5EF4-FFF2-40B4-BE49-F238E27FC236}">
                <a16:creationId xmlns:a16="http://schemas.microsoft.com/office/drawing/2014/main" id="{EA7ADBD0-9081-DF00-FD06-9EE85BCCC8F6}"/>
              </a:ext>
            </a:extLst>
          </p:cNvPr>
          <p:cNvSpPr>
            <a:spLocks noGrp="1"/>
          </p:cNvSpPr>
          <p:nvPr>
            <p:ph type="tbl" sz="quarter" idx="13"/>
          </p:nvPr>
        </p:nvSpPr>
        <p:spPr/>
        <p:txBody>
          <a:bodyPr>
            <a:normAutofit lnSpcReduction="10000"/>
          </a:bodyPr>
          <a:lstStyle/>
          <a:p>
            <a:r>
              <a:rPr lang="en-US" dirty="0"/>
              <a:t>Clients with complex trauma typically have many needs and these needs are often time-consuming in session.</a:t>
            </a:r>
          </a:p>
          <a:p>
            <a:r>
              <a:rPr lang="en-US" dirty="0"/>
              <a:t>If there is 25-30 minutes left in session, that’s not enough time for EMDR processing of a new target, but it is plenty of time to start and possibly resolve a single memory in Flash.</a:t>
            </a:r>
          </a:p>
          <a:p>
            <a:r>
              <a:rPr lang="en-US" dirty="0"/>
              <a:t>Because Flash is not activating, we generally do not need as much time for closure and this allows us to use more of the last 10 minutes of session for client work.</a:t>
            </a:r>
          </a:p>
          <a:p>
            <a:r>
              <a:rPr lang="en-US" dirty="0"/>
              <a:t>When clients are prepared to do both, they choose how they would like to work.</a:t>
            </a:r>
          </a:p>
        </p:txBody>
      </p:sp>
    </p:spTree>
    <p:extLst>
      <p:ext uri="{BB962C8B-B14F-4D97-AF65-F5344CB8AC3E}">
        <p14:creationId xmlns:p14="http://schemas.microsoft.com/office/powerpoint/2010/main" val="1534359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75000"/>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CB2B3-398A-4838-97A7-F92B40FD46BD}"/>
              </a:ext>
            </a:extLst>
          </p:cNvPr>
          <p:cNvSpPr>
            <a:spLocks noGrp="1"/>
          </p:cNvSpPr>
          <p:nvPr>
            <p:ph type="title"/>
          </p:nvPr>
        </p:nvSpPr>
        <p:spPr/>
        <p:txBody>
          <a:bodyPr/>
          <a:lstStyle/>
          <a:p>
            <a:r>
              <a:rPr lang="en-US" dirty="0"/>
              <a:t>How Flash Can assist EMDR Therapists:</a:t>
            </a:r>
            <a:br>
              <a:rPr lang="en-US" dirty="0"/>
            </a:br>
            <a:r>
              <a:rPr lang="en-US" dirty="0"/>
              <a:t>Tackle Some of the Most Intolerable Memories Sooner</a:t>
            </a:r>
          </a:p>
        </p:txBody>
      </p:sp>
      <p:sp>
        <p:nvSpPr>
          <p:cNvPr id="3" name="Table Placeholder 2">
            <a:extLst>
              <a:ext uri="{FF2B5EF4-FFF2-40B4-BE49-F238E27FC236}">
                <a16:creationId xmlns:a16="http://schemas.microsoft.com/office/drawing/2014/main" id="{06439699-DD4E-908E-595F-1AAE183ADE3B}"/>
              </a:ext>
            </a:extLst>
          </p:cNvPr>
          <p:cNvSpPr>
            <a:spLocks noGrp="1"/>
          </p:cNvSpPr>
          <p:nvPr>
            <p:ph type="tbl" sz="quarter" idx="13"/>
          </p:nvPr>
        </p:nvSpPr>
        <p:spPr/>
        <p:txBody>
          <a:bodyPr/>
          <a:lstStyle/>
          <a:p>
            <a:r>
              <a:rPr lang="en-US" dirty="0"/>
              <a:t>Four Blinks Flash typically resolves whatever we target in a single session over 90% of the time, when we work in ways that are tolerable.</a:t>
            </a:r>
          </a:p>
          <a:p>
            <a:r>
              <a:rPr lang="en-US" dirty="0"/>
              <a:t>There is some utility in working in Flash using Four Blinks with some of the larger attachment wound memories before staring EMDR processing phases. These memories can sometimes take many weeks/months of difficult EMDR work.</a:t>
            </a:r>
          </a:p>
          <a:p>
            <a:r>
              <a:rPr lang="en-US" dirty="0"/>
              <a:t>Working this way allows us to leverage the adaptive information generated for faster and more tolerable resolution of memories in EMDR therapy.</a:t>
            </a:r>
          </a:p>
        </p:txBody>
      </p:sp>
    </p:spTree>
    <p:extLst>
      <p:ext uri="{BB962C8B-B14F-4D97-AF65-F5344CB8AC3E}">
        <p14:creationId xmlns:p14="http://schemas.microsoft.com/office/powerpoint/2010/main" val="608246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90000"/>
            <a:lumOff val="10000"/>
            <a:alpha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6447-BA70-CDEE-1957-81B9134E5BBE}"/>
              </a:ext>
            </a:extLst>
          </p:cNvPr>
          <p:cNvSpPr>
            <a:spLocks noGrp="1"/>
          </p:cNvSpPr>
          <p:nvPr>
            <p:ph type="title"/>
          </p:nvPr>
        </p:nvSpPr>
        <p:spPr/>
        <p:txBody>
          <a:bodyPr/>
          <a:lstStyle/>
          <a:p>
            <a:r>
              <a:rPr lang="en-US" dirty="0"/>
              <a:t>If Flash is so Good, why Use EMDR Therapy?</a:t>
            </a:r>
          </a:p>
        </p:txBody>
      </p:sp>
      <p:sp>
        <p:nvSpPr>
          <p:cNvPr id="3" name="Table Placeholder 2">
            <a:extLst>
              <a:ext uri="{FF2B5EF4-FFF2-40B4-BE49-F238E27FC236}">
                <a16:creationId xmlns:a16="http://schemas.microsoft.com/office/drawing/2014/main" id="{AF54EBF0-52C1-AADC-22E1-3859A7CE9DC6}"/>
              </a:ext>
            </a:extLst>
          </p:cNvPr>
          <p:cNvSpPr>
            <a:spLocks noGrp="1"/>
          </p:cNvSpPr>
          <p:nvPr>
            <p:ph type="tbl" sz="quarter" idx="13"/>
          </p:nvPr>
        </p:nvSpPr>
        <p:spPr>
          <a:xfrm>
            <a:off x="613186" y="1593130"/>
            <a:ext cx="10965628" cy="4434866"/>
          </a:xfrm>
        </p:spPr>
        <p:txBody>
          <a:bodyPr/>
          <a:lstStyle/>
          <a:p>
            <a:r>
              <a:rPr lang="en-US" dirty="0"/>
              <a:t>“I’m afraid that we are going to process all of the client’s trauma with Flash and there isn’t going to be time for EMDR therapy…”</a:t>
            </a:r>
          </a:p>
          <a:p>
            <a:r>
              <a:rPr lang="en-US" dirty="0"/>
              <a:t>“If I had one gift to give therapists globally, it would be __________ and not ____________.”</a:t>
            </a:r>
          </a:p>
          <a:p>
            <a:r>
              <a:rPr lang="en-US" dirty="0"/>
              <a:t>EMDR therapy:</a:t>
            </a:r>
          </a:p>
          <a:p>
            <a:pPr lvl="1"/>
            <a:r>
              <a:rPr lang="en-US" dirty="0"/>
              <a:t>Produces a broader swath of healing.</a:t>
            </a:r>
          </a:p>
          <a:p>
            <a:pPr lvl="1"/>
            <a:r>
              <a:rPr lang="en-US" dirty="0"/>
              <a:t>Is slow enough for broad insight.</a:t>
            </a:r>
          </a:p>
          <a:p>
            <a:pPr lvl="1"/>
            <a:r>
              <a:rPr lang="en-US" dirty="0"/>
              <a:t>Is slow enough to play the scene differently and allow lots of other things to connect.</a:t>
            </a:r>
          </a:p>
        </p:txBody>
      </p:sp>
    </p:spTree>
    <p:extLst>
      <p:ext uri="{BB962C8B-B14F-4D97-AF65-F5344CB8AC3E}">
        <p14:creationId xmlns:p14="http://schemas.microsoft.com/office/powerpoint/2010/main" val="2146196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75000"/>
            <a:alpha val="67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DC663-FF7C-5021-727A-C674932415B3}"/>
              </a:ext>
            </a:extLst>
          </p:cNvPr>
          <p:cNvSpPr>
            <a:spLocks noGrp="1"/>
          </p:cNvSpPr>
          <p:nvPr>
            <p:ph type="title"/>
          </p:nvPr>
        </p:nvSpPr>
        <p:spPr/>
        <p:txBody>
          <a:bodyPr/>
          <a:lstStyle/>
          <a:p>
            <a:r>
              <a:rPr lang="en-US" dirty="0"/>
              <a:t>Ways to Use Flash Approaches</a:t>
            </a:r>
          </a:p>
        </p:txBody>
      </p:sp>
      <p:sp>
        <p:nvSpPr>
          <p:cNvPr id="3" name="Table Placeholder 2">
            <a:extLst>
              <a:ext uri="{FF2B5EF4-FFF2-40B4-BE49-F238E27FC236}">
                <a16:creationId xmlns:a16="http://schemas.microsoft.com/office/drawing/2014/main" id="{B1DB92E4-1D8C-7208-926B-46A0B3BDAB0E}"/>
              </a:ext>
            </a:extLst>
          </p:cNvPr>
          <p:cNvSpPr>
            <a:spLocks noGrp="1"/>
          </p:cNvSpPr>
          <p:nvPr>
            <p:ph type="tbl" sz="quarter" idx="13"/>
          </p:nvPr>
        </p:nvSpPr>
        <p:spPr/>
        <p:txBody>
          <a:bodyPr/>
          <a:lstStyle/>
          <a:p>
            <a:r>
              <a:rPr lang="en-US" dirty="0"/>
              <a:t>Individual client sessions.</a:t>
            </a:r>
          </a:p>
          <a:p>
            <a:r>
              <a:rPr lang="en-US" dirty="0"/>
              <a:t>Flash in groups.</a:t>
            </a:r>
          </a:p>
          <a:p>
            <a:r>
              <a:rPr lang="en-US" dirty="0"/>
              <a:t>Flash as a crisis intervention, individual.</a:t>
            </a:r>
          </a:p>
          <a:p>
            <a:r>
              <a:rPr lang="en-US" dirty="0"/>
              <a:t>Flash as a crisis intervention, groups.</a:t>
            </a:r>
          </a:p>
          <a:p>
            <a:r>
              <a:rPr lang="en-US" dirty="0"/>
              <a:t>Flash with couples.</a:t>
            </a:r>
          </a:p>
          <a:p>
            <a:r>
              <a:rPr lang="en-US" dirty="0"/>
              <a:t>Flash as a self-administered practice.</a:t>
            </a:r>
          </a:p>
        </p:txBody>
      </p:sp>
    </p:spTree>
    <p:extLst>
      <p:ext uri="{BB962C8B-B14F-4D97-AF65-F5344CB8AC3E}">
        <p14:creationId xmlns:p14="http://schemas.microsoft.com/office/powerpoint/2010/main" val="934607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alpha val="3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9A089-68D1-B16C-94E7-F4FC9B050D7D}"/>
              </a:ext>
            </a:extLst>
          </p:cNvPr>
          <p:cNvSpPr>
            <a:spLocks noGrp="1"/>
          </p:cNvSpPr>
          <p:nvPr>
            <p:ph type="title"/>
          </p:nvPr>
        </p:nvSpPr>
        <p:spPr/>
        <p:txBody>
          <a:bodyPr/>
          <a:lstStyle/>
          <a:p>
            <a:r>
              <a:rPr lang="en-US" dirty="0"/>
              <a:t>Special populations</a:t>
            </a:r>
          </a:p>
        </p:txBody>
      </p:sp>
      <p:sp>
        <p:nvSpPr>
          <p:cNvPr id="3" name="Table Placeholder 2">
            <a:extLst>
              <a:ext uri="{FF2B5EF4-FFF2-40B4-BE49-F238E27FC236}">
                <a16:creationId xmlns:a16="http://schemas.microsoft.com/office/drawing/2014/main" id="{EA1A100F-192E-3966-5CFF-AFE9804D13F6}"/>
              </a:ext>
            </a:extLst>
          </p:cNvPr>
          <p:cNvSpPr>
            <a:spLocks noGrp="1"/>
          </p:cNvSpPr>
          <p:nvPr>
            <p:ph type="tbl" sz="quarter" idx="13"/>
          </p:nvPr>
        </p:nvSpPr>
        <p:spPr>
          <a:xfrm>
            <a:off x="613186" y="1690688"/>
            <a:ext cx="10965628" cy="4337308"/>
          </a:xfrm>
        </p:spPr>
        <p:txBody>
          <a:bodyPr/>
          <a:lstStyle/>
          <a:p>
            <a:r>
              <a:rPr lang="en-US" dirty="0"/>
              <a:t>Children.</a:t>
            </a:r>
          </a:p>
          <a:p>
            <a:r>
              <a:rPr lang="en-US" dirty="0"/>
              <a:t>Autism Spectrum.</a:t>
            </a:r>
          </a:p>
          <a:p>
            <a:r>
              <a:rPr lang="en-US" dirty="0"/>
              <a:t>ADHD.</a:t>
            </a:r>
          </a:p>
          <a:p>
            <a:r>
              <a:rPr lang="en-US" dirty="0"/>
              <a:t>First responders and military.</a:t>
            </a:r>
          </a:p>
          <a:p>
            <a:r>
              <a:rPr lang="en-US" dirty="0"/>
              <a:t>School settings.</a:t>
            </a:r>
          </a:p>
          <a:p>
            <a:r>
              <a:rPr lang="en-US" dirty="0"/>
              <a:t>Hospitalizations and partial hospitalization groups.</a:t>
            </a:r>
          </a:p>
          <a:p>
            <a:endParaRPr lang="en-US" dirty="0"/>
          </a:p>
        </p:txBody>
      </p:sp>
    </p:spTree>
    <p:extLst>
      <p:ext uri="{BB962C8B-B14F-4D97-AF65-F5344CB8AC3E}">
        <p14:creationId xmlns:p14="http://schemas.microsoft.com/office/powerpoint/2010/main" val="2256002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a:extLst>
            <a:ext uri="{FF2B5EF4-FFF2-40B4-BE49-F238E27FC236}">
              <a16:creationId xmlns:a16="http://schemas.microsoft.com/office/drawing/2014/main" id="{8FC35C77-1DFE-1693-BE16-205611EA23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1AD24D-609F-CA76-6FEB-B4ED1C84B20F}"/>
              </a:ext>
            </a:extLst>
          </p:cNvPr>
          <p:cNvSpPr>
            <a:spLocks noGrp="1"/>
          </p:cNvSpPr>
          <p:nvPr>
            <p:ph type="title"/>
          </p:nvPr>
        </p:nvSpPr>
        <p:spPr/>
        <p:txBody>
          <a:bodyPr/>
          <a:lstStyle/>
          <a:p>
            <a:r>
              <a:rPr lang="en-US" dirty="0"/>
              <a:t>Growing Evidence for Flash Approaches</a:t>
            </a:r>
          </a:p>
        </p:txBody>
      </p:sp>
      <p:sp>
        <p:nvSpPr>
          <p:cNvPr id="5" name="Table Placeholder 4">
            <a:extLst>
              <a:ext uri="{FF2B5EF4-FFF2-40B4-BE49-F238E27FC236}">
                <a16:creationId xmlns:a16="http://schemas.microsoft.com/office/drawing/2014/main" id="{627BFFA6-C60F-0A41-2958-1026AA67A463}"/>
              </a:ext>
            </a:extLst>
          </p:cNvPr>
          <p:cNvSpPr>
            <a:spLocks noGrp="1"/>
          </p:cNvSpPr>
          <p:nvPr>
            <p:ph type="tbl" sz="quarter" idx="13"/>
          </p:nvPr>
        </p:nvSpPr>
        <p:spPr/>
        <p:txBody>
          <a:bodyPr/>
          <a:lstStyle/>
          <a:p>
            <a:r>
              <a:rPr lang="en-US" dirty="0"/>
              <a:t>See Phil Manfield’s site: https://FlashTechnique.com for the latest research globally on Flash approaches.  There is a broad diversity in ways that Flash is practiced in the research described (some with slow BLS, some without; type of positive scene, </a:t>
            </a:r>
            <a:r>
              <a:rPr lang="en-US" dirty="0" err="1"/>
              <a:t>etc</a:t>
            </a:r>
            <a:r>
              <a:rPr lang="en-US" dirty="0"/>
              <a:t>).</a:t>
            </a:r>
          </a:p>
        </p:txBody>
      </p:sp>
    </p:spTree>
    <p:extLst>
      <p:ext uri="{BB962C8B-B14F-4D97-AF65-F5344CB8AC3E}">
        <p14:creationId xmlns:p14="http://schemas.microsoft.com/office/powerpoint/2010/main" val="321570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alpha val="48000"/>
          </a:schemeClr>
        </a:solidFill>
        <a:effectLst/>
      </p:bgPr>
    </p:bg>
    <p:spTree>
      <p:nvGrpSpPr>
        <p:cNvPr id="1" name="">
          <a:extLst>
            <a:ext uri="{FF2B5EF4-FFF2-40B4-BE49-F238E27FC236}">
              <a16:creationId xmlns:a16="http://schemas.microsoft.com/office/drawing/2014/main" id="{8B5F7205-311C-5D6A-4EBD-BC14C5D118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C97B4-7164-D262-B1E8-882CE0840C97}"/>
              </a:ext>
            </a:extLst>
          </p:cNvPr>
          <p:cNvSpPr>
            <a:spLocks noGrp="1"/>
          </p:cNvSpPr>
          <p:nvPr>
            <p:ph type="title"/>
          </p:nvPr>
        </p:nvSpPr>
        <p:spPr/>
        <p:txBody>
          <a:bodyPr/>
          <a:lstStyle/>
          <a:p>
            <a:r>
              <a:rPr lang="en-US" dirty="0"/>
              <a:t>How to learn more</a:t>
            </a:r>
          </a:p>
        </p:txBody>
      </p:sp>
      <p:sp>
        <p:nvSpPr>
          <p:cNvPr id="4" name="Table Placeholder 3">
            <a:extLst>
              <a:ext uri="{FF2B5EF4-FFF2-40B4-BE49-F238E27FC236}">
                <a16:creationId xmlns:a16="http://schemas.microsoft.com/office/drawing/2014/main" id="{17CCFF38-B8DA-E62F-D63E-88236DAE831A}"/>
              </a:ext>
            </a:extLst>
          </p:cNvPr>
          <p:cNvSpPr>
            <a:spLocks noGrp="1"/>
          </p:cNvSpPr>
          <p:nvPr>
            <p:ph type="tbl" sz="quarter" idx="13"/>
          </p:nvPr>
        </p:nvSpPr>
        <p:spPr>
          <a:xfrm>
            <a:off x="613186" y="1690688"/>
            <a:ext cx="10965628" cy="4337308"/>
          </a:xfrm>
        </p:spPr>
        <p:txBody>
          <a:bodyPr/>
          <a:lstStyle/>
          <a:p>
            <a:r>
              <a:rPr lang="en-US" dirty="0"/>
              <a:t>Full training in Flash approaches.</a:t>
            </a:r>
          </a:p>
          <a:p>
            <a:r>
              <a:rPr lang="en-US" dirty="0"/>
              <a:t>Twice monthly Flash consultation.</a:t>
            </a:r>
          </a:p>
          <a:p>
            <a:r>
              <a:rPr lang="en-US" dirty="0"/>
              <a:t>Weekly Flash practice groups.</a:t>
            </a:r>
          </a:p>
          <a:p>
            <a:r>
              <a:rPr lang="en-US" dirty="0"/>
              <a:t>Book resources.</a:t>
            </a:r>
          </a:p>
          <a:p>
            <a:r>
              <a:rPr lang="en-US" dirty="0"/>
              <a:t>Learn Flash from other trainers in assorted Flash approaches, including the developer: https://FlashTechnique.com.</a:t>
            </a:r>
          </a:p>
        </p:txBody>
      </p:sp>
    </p:spTree>
    <p:extLst>
      <p:ext uri="{BB962C8B-B14F-4D97-AF65-F5344CB8AC3E}">
        <p14:creationId xmlns:p14="http://schemas.microsoft.com/office/powerpoint/2010/main" val="3695946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50000"/>
            <a:alpha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88A3B-8D86-AEC2-63BB-2F48C28BBDF3}"/>
              </a:ext>
            </a:extLst>
          </p:cNvPr>
          <p:cNvSpPr>
            <a:spLocks noGrp="1"/>
          </p:cNvSpPr>
          <p:nvPr>
            <p:ph type="title"/>
          </p:nvPr>
        </p:nvSpPr>
        <p:spPr/>
        <p:txBody>
          <a:bodyPr/>
          <a:lstStyle/>
          <a:p>
            <a:r>
              <a:rPr lang="en-US" dirty="0"/>
              <a:t>Common Questions</a:t>
            </a:r>
          </a:p>
        </p:txBody>
      </p:sp>
      <p:sp>
        <p:nvSpPr>
          <p:cNvPr id="3" name="Table Placeholder 2">
            <a:extLst>
              <a:ext uri="{FF2B5EF4-FFF2-40B4-BE49-F238E27FC236}">
                <a16:creationId xmlns:a16="http://schemas.microsoft.com/office/drawing/2014/main" id="{906FC5E5-96DF-DB28-52F8-5509301BE606}"/>
              </a:ext>
            </a:extLst>
          </p:cNvPr>
          <p:cNvSpPr>
            <a:spLocks noGrp="1"/>
          </p:cNvSpPr>
          <p:nvPr>
            <p:ph type="tbl" sz="quarter" idx="13"/>
          </p:nvPr>
        </p:nvSpPr>
        <p:spPr>
          <a:xfrm>
            <a:off x="613186" y="1809946"/>
            <a:ext cx="10965628" cy="4374038"/>
          </a:xfrm>
        </p:spPr>
        <p:txBody>
          <a:bodyPr>
            <a:normAutofit/>
          </a:bodyPr>
          <a:lstStyle/>
          <a:p>
            <a:r>
              <a:rPr lang="en-US" dirty="0"/>
              <a:t>I’m afraid that we’re going to process all of the client’s trauma in Flash and not leave anything for EMDR.</a:t>
            </a:r>
          </a:p>
          <a:p>
            <a:r>
              <a:rPr lang="en-US" dirty="0"/>
              <a:t>There isn’t enough distress in Flash approaches for me to believe it’s real.</a:t>
            </a:r>
          </a:p>
          <a:p>
            <a:r>
              <a:rPr lang="en-US" dirty="0"/>
              <a:t>What if a client struggles to visualize?</a:t>
            </a:r>
          </a:p>
          <a:p>
            <a:r>
              <a:rPr lang="en-US" dirty="0"/>
              <a:t>What about clients with ADHD or Autism Spectrum?</a:t>
            </a:r>
          </a:p>
          <a:p>
            <a:r>
              <a:rPr lang="en-US" dirty="0"/>
              <a:t>How can we know for sure that Flash resolves things rather than just confuses clients?</a:t>
            </a:r>
          </a:p>
          <a:p>
            <a:r>
              <a:rPr lang="en-US" dirty="0"/>
              <a:t>Who is not a good candidate for doing Flash?</a:t>
            </a:r>
          </a:p>
          <a:p>
            <a:endParaRPr lang="en-US" dirty="0"/>
          </a:p>
          <a:p>
            <a:endParaRPr lang="en-US" dirty="0"/>
          </a:p>
        </p:txBody>
      </p:sp>
    </p:spTree>
    <p:extLst>
      <p:ext uri="{BB962C8B-B14F-4D97-AF65-F5344CB8AC3E}">
        <p14:creationId xmlns:p14="http://schemas.microsoft.com/office/powerpoint/2010/main" val="1075775484"/>
      </p:ext>
    </p:extLst>
  </p:cSld>
  <p:clrMapOvr>
    <a:masterClrMapping/>
  </p:clrMapOvr>
</p:sld>
</file>

<file path=ppt/theme/theme1.xml><?xml version="1.0" encoding="utf-8"?>
<a:theme xmlns:a="http://schemas.openxmlformats.org/drawingml/2006/main" name="Custom">
  <a:themeElements>
    <a:clrScheme name="Tech presentation">
      <a:dk1>
        <a:srgbClr val="000000"/>
      </a:dk1>
      <a:lt1>
        <a:srgbClr val="FFFFFF"/>
      </a:lt1>
      <a:dk2>
        <a:srgbClr val="435369"/>
      </a:dk2>
      <a:lt2>
        <a:srgbClr val="E8E8E8"/>
      </a:lt2>
      <a:accent1>
        <a:srgbClr val="A53F51"/>
      </a:accent1>
      <a:accent2>
        <a:srgbClr val="E89756"/>
      </a:accent2>
      <a:accent3>
        <a:srgbClr val="2F3342"/>
      </a:accent3>
      <a:accent4>
        <a:srgbClr val="2B2052"/>
      </a:accent4>
      <a:accent5>
        <a:srgbClr val="00023A"/>
      </a:accent5>
      <a:accent6>
        <a:srgbClr val="7E7E7E"/>
      </a:accent6>
      <a:hlink>
        <a:srgbClr val="467886"/>
      </a:hlink>
      <a:folHlink>
        <a:srgbClr val="96607D"/>
      </a:folHlink>
    </a:clrScheme>
    <a:fontScheme name="Custom 99">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M55661986_wac_CP_V19" id="{030227AD-26D8-46F7-B412-6532AF4DDFEA}" vid="{787E6F9C-FC70-455D-8D81-5DEDA8A08F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C2645A-E767-4D7E-984D-234E531E455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5F2A2379-DD35-4769-BFD6-4857D72F8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048343-1EA9-44C3-883E-652FAAF0713E}">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TM10001115[[fn=Parcel]]</Template>
  <TotalTime>6744</TotalTime>
  <Words>1894</Words>
  <Application>Microsoft Office PowerPoint</Application>
  <PresentationFormat>Widescreen</PresentationFormat>
  <Paragraphs>136</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Calibri Light</vt:lpstr>
      <vt:lpstr>Rockwell</vt:lpstr>
      <vt:lpstr>Wingdings</vt:lpstr>
      <vt:lpstr>Custom</vt:lpstr>
      <vt:lpstr>How Flash Approaches Can Make You a More Effective EMDR Therapist with Clients with Complex Trauma  Thomas Zimmerman, Ms.Ed., LPCC EMDRCleveland.com</vt:lpstr>
      <vt:lpstr>Introduction TO Flash Generally</vt:lpstr>
      <vt:lpstr>Introduction to Flash (more)</vt:lpstr>
      <vt:lpstr>Introduction to Flash (more)</vt:lpstr>
      <vt:lpstr>Proposed Mechanisms</vt:lpstr>
      <vt:lpstr>Four Blinks Flash in More Detail</vt:lpstr>
      <vt:lpstr>What is required to do EMDR therapy?</vt:lpstr>
      <vt:lpstr>What is Required to Do Flash?</vt:lpstr>
      <vt:lpstr>How Flash Can Assist EMDR Therapists: start treating the presenting issue sooner </vt:lpstr>
      <vt:lpstr>How Flash can assist EMDR Therapists: Promote Client Retention and Buy in</vt:lpstr>
      <vt:lpstr>How Flash Can assist EMDR Therapists: Introduction of Regulation Strategies SOoner</vt:lpstr>
      <vt:lpstr>How Flash Can assist EMDR Therapists: Generate some of the Needed Adaptive Information</vt:lpstr>
      <vt:lpstr>How Flash Can assist EMDR Therapists: Work Effectively with clients with extreme symptoms sooner</vt:lpstr>
      <vt:lpstr>How Flash Can assist EMDR Therapists: time and session management</vt:lpstr>
      <vt:lpstr>How Flash Can assist EMDR Therapists: Tackle Some of the Most Intolerable Memories Sooner</vt:lpstr>
      <vt:lpstr>If Flash is so Good, why Use EMDR Therapy?</vt:lpstr>
      <vt:lpstr>Ways to Use Flash Approaches</vt:lpstr>
      <vt:lpstr>Special populations</vt:lpstr>
      <vt:lpstr>Growing Evidence for Flash Approaches</vt:lpstr>
      <vt:lpstr>How to learn more</vt:lpstr>
      <vt:lpstr>Common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Zimmerman</dc:creator>
  <cp:lastModifiedBy>Thomas Zimmerman</cp:lastModifiedBy>
  <cp:revision>18</cp:revision>
  <dcterms:created xsi:type="dcterms:W3CDTF">2025-03-23T16:28:23Z</dcterms:created>
  <dcterms:modified xsi:type="dcterms:W3CDTF">2025-03-28T19:34:48Z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