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84" r:id="rId4"/>
  </p:sldMasterIdLst>
  <p:notesMasterIdLst>
    <p:notesMasterId r:id="rId28"/>
  </p:notesMasterIdLst>
  <p:handoutMasterIdLst>
    <p:handoutMasterId r:id="rId29"/>
  </p:handoutMasterIdLst>
  <p:sldIdLst>
    <p:sldId id="256" r:id="rId5"/>
    <p:sldId id="299" r:id="rId6"/>
    <p:sldId id="298" r:id="rId7"/>
    <p:sldId id="283" r:id="rId8"/>
    <p:sldId id="272" r:id="rId9"/>
    <p:sldId id="268" r:id="rId10"/>
    <p:sldId id="270" r:id="rId11"/>
    <p:sldId id="284" r:id="rId12"/>
    <p:sldId id="291" r:id="rId13"/>
    <p:sldId id="292" r:id="rId14"/>
    <p:sldId id="285" r:id="rId15"/>
    <p:sldId id="293" r:id="rId16"/>
    <p:sldId id="287" r:id="rId17"/>
    <p:sldId id="288" r:id="rId18"/>
    <p:sldId id="295" r:id="rId19"/>
    <p:sldId id="294" r:id="rId20"/>
    <p:sldId id="289" r:id="rId21"/>
    <p:sldId id="290" r:id="rId22"/>
    <p:sldId id="297" r:id="rId23"/>
    <p:sldId id="300" r:id="rId24"/>
    <p:sldId id="278" r:id="rId25"/>
    <p:sldId id="275" r:id="rId26"/>
    <p:sldId id="282"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3707" autoAdjust="0"/>
  </p:normalViewPr>
  <p:slideViewPr>
    <p:cSldViewPr snapToGrid="0">
      <p:cViewPr>
        <p:scale>
          <a:sx n="125" d="100"/>
          <a:sy n="125" d="100"/>
        </p:scale>
        <p:origin x="302" y="72"/>
      </p:cViewPr>
      <p:guideLst/>
    </p:cSldViewPr>
  </p:slideViewPr>
  <p:notesTextViewPr>
    <p:cViewPr>
      <p:scale>
        <a:sx n="1" d="1"/>
        <a:sy n="1" d="1"/>
      </p:scale>
      <p:origin x="0" y="0"/>
    </p:cViewPr>
  </p:notesTextViewPr>
  <p:notesViewPr>
    <p:cSldViewPr snapToGrid="0">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0B7FD6-6B50-4C58-994F-82DC621427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5CC7F2D-6B16-4B88-A4F8-ABD5316B47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51DC69-60C3-4CF7-A135-6E702ECCE0F0}" type="datetimeFigureOut">
              <a:rPr lang="en-US" smtClean="0"/>
              <a:t>11/5/2023</a:t>
            </a:fld>
            <a:endParaRPr lang="en-US" dirty="0"/>
          </a:p>
        </p:txBody>
      </p:sp>
      <p:sp>
        <p:nvSpPr>
          <p:cNvPr id="4" name="Footer Placeholder 3">
            <a:extLst>
              <a:ext uri="{FF2B5EF4-FFF2-40B4-BE49-F238E27FC236}">
                <a16:creationId xmlns:a16="http://schemas.microsoft.com/office/drawing/2014/main" id="{F94CEF1E-1ACC-48D0-92B3-CB3D4FED50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5F188B4-83B8-4C82-AFAC-DC1E415458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A9FFBD-F123-4881-BC93-591827BC61E0}" type="slidenum">
              <a:rPr lang="en-US" smtClean="0"/>
              <a:t>‹#›</a:t>
            </a:fld>
            <a:endParaRPr lang="en-US" dirty="0"/>
          </a:p>
        </p:txBody>
      </p:sp>
    </p:spTree>
    <p:extLst>
      <p:ext uri="{BB962C8B-B14F-4D97-AF65-F5344CB8AC3E}">
        <p14:creationId xmlns:p14="http://schemas.microsoft.com/office/powerpoint/2010/main" val="1736621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3EC7B-6C72-4FBB-87DF-2BD2CB7DC1E6}" type="datetimeFigureOut">
              <a:rPr lang="en-US" smtClean="0"/>
              <a:t>11/5/2023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62A795-6F94-4A96-B820-B9038480D048}" type="slidenum">
              <a:rPr lang="en-US" smtClean="0"/>
              <a:t>‹#›</a:t>
            </a:fld>
            <a:endParaRPr lang="en-US" dirty="0"/>
          </a:p>
        </p:txBody>
      </p:sp>
    </p:spTree>
    <p:extLst>
      <p:ext uri="{BB962C8B-B14F-4D97-AF65-F5344CB8AC3E}">
        <p14:creationId xmlns:p14="http://schemas.microsoft.com/office/powerpoint/2010/main" val="966495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ahoma" panose="020B0604030504040204" pitchFamily="34" charset="0"/>
                <a:ea typeface="Tahoma" panose="020B0604030504040204" pitchFamily="34" charset="0"/>
                <a:cs typeface="Tahoma" panose="020B0604030504040204" pitchFamily="34" charset="0"/>
              </a:rPr>
              <a:t>Are your classroom colors different than what you see in this template? That’s OK! Click on Design -&gt; Variants (the down arrow) -&gt; Pick the color scheme that works for you!</a:t>
            </a:r>
          </a:p>
          <a:p>
            <a:endParaRPr lang="en-US"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Feel free to change any “You will…” and “I will…” statements to ensure they align with your classroom procedures and rules!</a:t>
            </a:r>
          </a:p>
        </p:txBody>
      </p:sp>
      <p:sp>
        <p:nvSpPr>
          <p:cNvPr id="4" name="Slide Number Placeholder 3"/>
          <p:cNvSpPr>
            <a:spLocks noGrp="1"/>
          </p:cNvSpPr>
          <p:nvPr>
            <p:ph type="sldNum" sz="quarter" idx="10"/>
          </p:nvPr>
        </p:nvSpPr>
        <p:spPr/>
        <p:txBody>
          <a:bodyPr/>
          <a:lstStyle/>
          <a:p>
            <a:fld id="{B262A795-6F94-4A96-B820-B9038480D048}" type="slidenum">
              <a:rPr lang="en-US" smtClean="0"/>
              <a:t>1</a:t>
            </a:fld>
            <a:endParaRPr lang="en-US" dirty="0"/>
          </a:p>
        </p:txBody>
      </p:sp>
    </p:spTree>
    <p:extLst>
      <p:ext uri="{BB962C8B-B14F-4D97-AF65-F5344CB8AC3E}">
        <p14:creationId xmlns:p14="http://schemas.microsoft.com/office/powerpoint/2010/main" val="3642546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48A87A34-81AB-432B-8DAE-1953F412C126}" type="datetimeFigureOut">
              <a:rPr lang="en-US" smtClean="0"/>
              <a:t>11/5/2023</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D22F896-40B5-4ADD-8801-0D06FADFA095}" type="slidenum">
              <a:rPr lang="en-US" smtClean="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785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85284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076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34525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68006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75270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020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55246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15071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17245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42219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48A87A34-81AB-432B-8DAE-1953F412C126}" type="datetimeFigureOut">
              <a:rPr lang="en-US" smtClean="0"/>
              <a:pPr/>
              <a:t>11/5/2023</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4761968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dx.doi.org/10.1891/1933-3196.13.1.2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F489-B701-4C74-9747-27C8656A89CC}"/>
              </a:ext>
            </a:extLst>
          </p:cNvPr>
          <p:cNvSpPr>
            <a:spLocks noGrp="1"/>
          </p:cNvSpPr>
          <p:nvPr>
            <p:ph type="ctrTitle"/>
          </p:nvPr>
        </p:nvSpPr>
        <p:spPr>
          <a:xfrm>
            <a:off x="1112520" y="384048"/>
            <a:ext cx="9966960" cy="3322320"/>
          </a:xfrm>
        </p:spPr>
        <p:txBody>
          <a:bodyPr>
            <a:normAutofit/>
          </a:bodyPr>
          <a:lstStyle/>
          <a:p>
            <a:r>
              <a:rPr lang="en-US" sz="4800" dirty="0">
                <a:latin typeface="Tahoma" panose="020B0604030504040204" pitchFamily="34" charset="0"/>
                <a:ea typeface="Tahoma" panose="020B0604030504040204" pitchFamily="34" charset="0"/>
                <a:cs typeface="Tahoma" panose="020B0604030504040204" pitchFamily="34" charset="0"/>
              </a:rPr>
              <a:t>The Four Blinks Version of Flash: As an approach to healing (including Following community violence)</a:t>
            </a:r>
          </a:p>
        </p:txBody>
      </p:sp>
      <p:sp>
        <p:nvSpPr>
          <p:cNvPr id="3" name="Subtitle 2">
            <a:extLst>
              <a:ext uri="{FF2B5EF4-FFF2-40B4-BE49-F238E27FC236}">
                <a16:creationId xmlns:a16="http://schemas.microsoft.com/office/drawing/2014/main" id="{6D699F35-1401-4ECD-9F96-7017DB9FA104}"/>
              </a:ext>
            </a:extLst>
          </p:cNvPr>
          <p:cNvSpPr>
            <a:spLocks noGrp="1"/>
          </p:cNvSpPr>
          <p:nvPr>
            <p:ph type="subTitle" idx="1"/>
          </p:nvPr>
        </p:nvSpPr>
        <p:spPr>
          <a:xfrm>
            <a:off x="1709530" y="4052454"/>
            <a:ext cx="8767860" cy="1702393"/>
          </a:xfrm>
        </p:spPr>
        <p:txBody>
          <a:bodyPr>
            <a:normAutofit lnSpcReduction="10000"/>
          </a:bodyPr>
          <a:lstStyle/>
          <a:p>
            <a:endParaRPr lang="en-US" sz="2400" dirty="0">
              <a:latin typeface="Tahoma" panose="020B0604030504040204" pitchFamily="34" charset="0"/>
              <a:ea typeface="Tahoma" panose="020B0604030504040204" pitchFamily="34" charset="0"/>
              <a:cs typeface="Tahoma" panose="020B0604030504040204" pitchFamily="34" charset="0"/>
            </a:endParaRPr>
          </a:p>
          <a:p>
            <a:endParaRPr lang="en-US" sz="2400" dirty="0">
              <a:latin typeface="Tahoma" panose="020B0604030504040204" pitchFamily="34" charset="0"/>
              <a:ea typeface="Tahoma" panose="020B0604030504040204" pitchFamily="34" charset="0"/>
              <a:cs typeface="Tahoma" panose="020B0604030504040204" pitchFamily="34" charset="0"/>
            </a:endParaRPr>
          </a:p>
          <a:p>
            <a:r>
              <a:rPr lang="en-US" sz="2400" dirty="0">
                <a:latin typeface="Tahoma" panose="020B0604030504040204" pitchFamily="34" charset="0"/>
                <a:ea typeface="Tahoma" panose="020B0604030504040204" pitchFamily="34" charset="0"/>
                <a:cs typeface="Tahoma" panose="020B0604030504040204" pitchFamily="34" charset="0"/>
              </a:rPr>
              <a:t>Full Detailed Script, Tutorials, and Demonstrations: </a:t>
            </a:r>
            <a:br>
              <a:rPr lang="en-US" sz="2400" dirty="0"/>
            </a:br>
            <a:r>
              <a:rPr lang="en-US" sz="2400" b="1" dirty="0"/>
              <a:t>http://FourBlinks.com</a:t>
            </a:r>
            <a:endParaRPr lang="en-US" sz="24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1690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81770-EFB2-776C-3650-AC2F39E5417A}"/>
              </a:ext>
            </a:extLst>
          </p:cNvPr>
          <p:cNvSpPr>
            <a:spLocks noGrp="1"/>
          </p:cNvSpPr>
          <p:nvPr>
            <p:ph type="title"/>
          </p:nvPr>
        </p:nvSpPr>
        <p:spPr/>
        <p:txBody>
          <a:bodyPr/>
          <a:lstStyle/>
          <a:p>
            <a:r>
              <a:rPr lang="en-US" dirty="0"/>
              <a:t>Agenda	</a:t>
            </a:r>
          </a:p>
        </p:txBody>
      </p:sp>
      <p:sp>
        <p:nvSpPr>
          <p:cNvPr id="3" name="Content Placeholder 2">
            <a:extLst>
              <a:ext uri="{FF2B5EF4-FFF2-40B4-BE49-F238E27FC236}">
                <a16:creationId xmlns:a16="http://schemas.microsoft.com/office/drawing/2014/main" id="{DD343978-81D9-9F44-0FF8-DBC8D75C1A07}"/>
              </a:ext>
            </a:extLst>
          </p:cNvPr>
          <p:cNvSpPr>
            <a:spLocks noGrp="1"/>
          </p:cNvSpPr>
          <p:nvPr>
            <p:ph idx="1"/>
          </p:nvPr>
        </p:nvSpPr>
        <p:spPr/>
        <p:txBody>
          <a:bodyPr/>
          <a:lstStyle/>
          <a:p>
            <a:r>
              <a:rPr lang="en-US" dirty="0"/>
              <a:t>Introduction to this approach and teach all required resources (1 hour, 45 min)</a:t>
            </a:r>
          </a:p>
          <a:p>
            <a:r>
              <a:rPr lang="en-US" dirty="0"/>
              <a:t>Short break (10 minutes)</a:t>
            </a:r>
          </a:p>
          <a:p>
            <a:r>
              <a:rPr lang="en-US" dirty="0"/>
              <a:t>Group practice (35-40 minutes)</a:t>
            </a:r>
          </a:p>
          <a:p>
            <a:r>
              <a:rPr lang="en-US" dirty="0"/>
              <a:t>Questions (in the time remaining).</a:t>
            </a:r>
          </a:p>
        </p:txBody>
      </p:sp>
    </p:spTree>
    <p:extLst>
      <p:ext uri="{BB962C8B-B14F-4D97-AF65-F5344CB8AC3E}">
        <p14:creationId xmlns:p14="http://schemas.microsoft.com/office/powerpoint/2010/main" val="3861035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C93C3-6C92-4937-9BC6-B1F3F642F168}"/>
              </a:ext>
            </a:extLst>
          </p:cNvPr>
          <p:cNvSpPr>
            <a:spLocks noGrp="1"/>
          </p:cNvSpPr>
          <p:nvPr>
            <p:ph type="title"/>
          </p:nvPr>
        </p:nvSpPr>
        <p:spPr/>
        <p:txBody>
          <a:bodyPr/>
          <a:lstStyle/>
          <a:p>
            <a:r>
              <a:rPr lang="en-US" b="1" dirty="0"/>
              <a:t>About Me</a:t>
            </a:r>
          </a:p>
        </p:txBody>
      </p:sp>
      <p:sp>
        <p:nvSpPr>
          <p:cNvPr id="3" name="Content Placeholder 2">
            <a:extLst>
              <a:ext uri="{FF2B5EF4-FFF2-40B4-BE49-F238E27FC236}">
                <a16:creationId xmlns:a16="http://schemas.microsoft.com/office/drawing/2014/main" id="{AD134F54-E34F-4C3C-AC97-36CCD026EE2E}"/>
              </a:ext>
            </a:extLst>
          </p:cNvPr>
          <p:cNvSpPr>
            <a:spLocks noGrp="1"/>
          </p:cNvSpPr>
          <p:nvPr>
            <p:ph idx="1"/>
          </p:nvPr>
        </p:nvSpPr>
        <p:spPr>
          <a:xfrm>
            <a:off x="1143000" y="1904301"/>
            <a:ext cx="9872871" cy="4191699"/>
          </a:xfrm>
        </p:spPr>
        <p:txBody>
          <a:bodyPr/>
          <a:lstStyle/>
          <a:p>
            <a:r>
              <a:rPr lang="en-US" dirty="0"/>
              <a:t>Thomas Zimmerman, </a:t>
            </a:r>
            <a:r>
              <a:rPr lang="en-US" dirty="0" err="1"/>
              <a:t>Ms.Ed</a:t>
            </a:r>
            <a:r>
              <a:rPr lang="en-US" dirty="0"/>
              <a:t>., LPCC (Ohio).</a:t>
            </a:r>
          </a:p>
          <a:p>
            <a:r>
              <a:rPr lang="en-US" dirty="0"/>
              <a:t>EMDRIA Approved Consultant and provide EMDR Therapy training through the Institute for Creative Mindfulness.  Consult or train with me: </a:t>
            </a:r>
            <a:r>
              <a:rPr lang="en-US" dirty="0">
                <a:hlinkClick r:id="rId2"/>
              </a:rPr>
              <a:t>http://EmdrTom.com</a:t>
            </a:r>
            <a:endParaRPr lang="en-US" dirty="0"/>
          </a:p>
          <a:p>
            <a:r>
              <a:rPr lang="en-US" dirty="0"/>
              <a:t>I created and manage the EMDR Therapist Resources group on Facebook, a networking group of over 25,000 EMDR therapists globally.</a:t>
            </a:r>
          </a:p>
          <a:p>
            <a:r>
              <a:rPr lang="en-US" dirty="0"/>
              <a:t>I maintain the EMDR blog: </a:t>
            </a:r>
            <a:r>
              <a:rPr lang="en-US" dirty="0">
                <a:hlinkClick r:id="rId2"/>
              </a:rPr>
              <a:t>http://GoWithThat.wordpress.com</a:t>
            </a:r>
            <a:endParaRPr lang="en-US" dirty="0"/>
          </a:p>
          <a:p>
            <a:r>
              <a:rPr lang="en-US" dirty="0"/>
              <a:t>I create and manage the EMDR Therapist Podcast: </a:t>
            </a:r>
            <a:r>
              <a:rPr lang="en-US" dirty="0">
                <a:hlinkClick r:id="rId2"/>
              </a:rPr>
              <a:t>http://EMDRPodcast.com</a:t>
            </a:r>
            <a:r>
              <a:rPr lang="en-US" dirty="0"/>
              <a:t>, which focuses on the intersection of EMDR Therapy and complex trauma.</a:t>
            </a:r>
          </a:p>
          <a:p>
            <a:r>
              <a:rPr lang="en-US" dirty="0"/>
              <a:t>Therapist networking group to explore and experiment with memory reconsolidation approaches: Search Facebook for “Flash Sandbox” group.</a:t>
            </a:r>
          </a:p>
        </p:txBody>
      </p:sp>
    </p:spTree>
    <p:extLst>
      <p:ext uri="{BB962C8B-B14F-4D97-AF65-F5344CB8AC3E}">
        <p14:creationId xmlns:p14="http://schemas.microsoft.com/office/powerpoint/2010/main" val="1594828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93B40-8818-4321-B6EB-FB4BD169DA76}"/>
              </a:ext>
            </a:extLst>
          </p:cNvPr>
          <p:cNvSpPr>
            <a:spLocks noGrp="1"/>
          </p:cNvSpPr>
          <p:nvPr>
            <p:ph type="title"/>
          </p:nvPr>
        </p:nvSpPr>
        <p:spPr/>
        <p:txBody>
          <a:bodyPr/>
          <a:lstStyle/>
          <a:p>
            <a:r>
              <a:rPr lang="en-US" b="1" dirty="0"/>
              <a:t>Background to this Training</a:t>
            </a:r>
          </a:p>
        </p:txBody>
      </p:sp>
      <p:sp>
        <p:nvSpPr>
          <p:cNvPr id="3" name="Content Placeholder 2">
            <a:extLst>
              <a:ext uri="{FF2B5EF4-FFF2-40B4-BE49-F238E27FC236}">
                <a16:creationId xmlns:a16="http://schemas.microsoft.com/office/drawing/2014/main" id="{2CFCF7EA-806D-4150-B136-08967B76D080}"/>
              </a:ext>
            </a:extLst>
          </p:cNvPr>
          <p:cNvSpPr>
            <a:spLocks noGrp="1"/>
          </p:cNvSpPr>
          <p:nvPr>
            <p:ph idx="1"/>
          </p:nvPr>
        </p:nvSpPr>
        <p:spPr>
          <a:xfrm>
            <a:off x="1143000" y="1812471"/>
            <a:ext cx="9872871" cy="4283529"/>
          </a:xfrm>
        </p:spPr>
        <p:txBody>
          <a:bodyPr>
            <a:normAutofit/>
          </a:bodyPr>
          <a:lstStyle/>
          <a:p>
            <a:r>
              <a:rPr lang="en-US" dirty="0"/>
              <a:t>Developed by Phil </a:t>
            </a:r>
            <a:r>
              <a:rPr lang="en-US" dirty="0" err="1"/>
              <a:t>Manfield</a:t>
            </a:r>
            <a:r>
              <a:rPr lang="en-US" dirty="0"/>
              <a:t> about six years ago, understood initially as an EMDR resource to lower distress in memories prior to clearing the memory in EMDR.  We have since learned that we can completely resolve memories using this approach.</a:t>
            </a:r>
          </a:p>
          <a:p>
            <a:r>
              <a:rPr lang="en-US" dirty="0"/>
              <a:t>Why it’s helpful to approach this training with a beginner’s mind and forget many of the things you think you know about Flash.</a:t>
            </a:r>
          </a:p>
          <a:p>
            <a:r>
              <a:rPr lang="en-US" dirty="0"/>
              <a:t>What this training should allow you to do:</a:t>
            </a:r>
          </a:p>
          <a:p>
            <a:pPr lvl="1"/>
            <a:r>
              <a:rPr lang="en-US" dirty="0"/>
              <a:t>Help clients reliably, predictably, and “safely” process memories to zero distress and resolve them using every metric that a memory would be considered resolved in any other transformative psychotherapy.</a:t>
            </a:r>
          </a:p>
          <a:p>
            <a:pPr lvl="1"/>
            <a:r>
              <a:rPr lang="en-US" dirty="0"/>
              <a:t>Understand how to do the six steps of the Four Blinks Version of Flash well.</a:t>
            </a:r>
          </a:p>
          <a:p>
            <a:pPr lvl="1"/>
            <a:r>
              <a:rPr lang="en-US" dirty="0"/>
              <a:t>Understand how, where, and why intervention may be necessary.</a:t>
            </a:r>
          </a:p>
          <a:p>
            <a:endParaRPr lang="en-US" dirty="0"/>
          </a:p>
        </p:txBody>
      </p:sp>
    </p:spTree>
    <p:extLst>
      <p:ext uri="{BB962C8B-B14F-4D97-AF65-F5344CB8AC3E}">
        <p14:creationId xmlns:p14="http://schemas.microsoft.com/office/powerpoint/2010/main" val="794862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A894-C2B4-48A4-9D77-10D266672660}"/>
              </a:ext>
            </a:extLst>
          </p:cNvPr>
          <p:cNvSpPr>
            <a:spLocks noGrp="1"/>
          </p:cNvSpPr>
          <p:nvPr>
            <p:ph type="title"/>
          </p:nvPr>
        </p:nvSpPr>
        <p:spPr>
          <a:xfrm>
            <a:off x="1143000" y="609600"/>
            <a:ext cx="9875520" cy="782972"/>
          </a:xfrm>
        </p:spPr>
        <p:txBody>
          <a:bodyPr>
            <a:normAutofit/>
          </a:bodyPr>
          <a:lstStyle/>
          <a:p>
            <a:r>
              <a:rPr lang="en-US" b="1" dirty="0"/>
              <a:t>Quick View of the Six Steps</a:t>
            </a:r>
          </a:p>
        </p:txBody>
      </p:sp>
      <p:sp>
        <p:nvSpPr>
          <p:cNvPr id="3" name="Content Placeholder 2">
            <a:extLst>
              <a:ext uri="{FF2B5EF4-FFF2-40B4-BE49-F238E27FC236}">
                <a16:creationId xmlns:a16="http://schemas.microsoft.com/office/drawing/2014/main" id="{48D10AFE-BC9F-4B02-BCBA-688E90D2DF18}"/>
              </a:ext>
            </a:extLst>
          </p:cNvPr>
          <p:cNvSpPr>
            <a:spLocks noGrp="1"/>
          </p:cNvSpPr>
          <p:nvPr>
            <p:ph idx="1"/>
          </p:nvPr>
        </p:nvSpPr>
        <p:spPr>
          <a:xfrm>
            <a:off x="1143000" y="1392572"/>
            <a:ext cx="9872871" cy="5108895"/>
          </a:xfrm>
        </p:spPr>
        <p:txBody>
          <a:bodyPr>
            <a:normAutofit lnSpcReduction="10000"/>
          </a:bodyPr>
          <a:lstStyle/>
          <a:p>
            <a:r>
              <a:rPr lang="en-US" b="1" dirty="0"/>
              <a:t>1. Develop a container </a:t>
            </a:r>
            <a:r>
              <a:rPr lang="en-US" dirty="0"/>
              <a:t>to hold the bad memory (the bad memory will be working memory when we recall it, but not in direct awareness).</a:t>
            </a:r>
          </a:p>
          <a:p>
            <a:r>
              <a:rPr lang="en-US" b="1" dirty="0"/>
              <a:t>2. Develop a calm scene</a:t>
            </a:r>
            <a:r>
              <a:rPr lang="en-US" dirty="0"/>
              <a:t>.  The calm scene can be a YouTube video, a pleasant memory, or an imagined or actual process (making a sandwich, watching fish in an aquarium, </a:t>
            </a:r>
            <a:r>
              <a:rPr lang="en-US" dirty="0" err="1"/>
              <a:t>etc</a:t>
            </a:r>
            <a:r>
              <a:rPr lang="en-US" dirty="0"/>
              <a:t>).</a:t>
            </a:r>
          </a:p>
          <a:p>
            <a:r>
              <a:rPr lang="en-US" b="1" dirty="0"/>
              <a:t>3. Identify the memory </a:t>
            </a:r>
            <a:r>
              <a:rPr lang="en-US" dirty="0"/>
              <a:t>(quickly and lightly) and push it out of awareness.  Mouse trap analogy or file on a desktop analogy.</a:t>
            </a:r>
          </a:p>
          <a:p>
            <a:r>
              <a:rPr lang="en-US" b="1" dirty="0"/>
              <a:t>4. Focus fully on the calm scene </a:t>
            </a:r>
            <a:r>
              <a:rPr lang="en-US" dirty="0"/>
              <a:t>for 30 seconds at a time and do a series of guided </a:t>
            </a:r>
            <a:r>
              <a:rPr lang="en-US" b="1" dirty="0"/>
              <a:t>blinks every five(</a:t>
            </a:r>
            <a:r>
              <a:rPr lang="en-US" b="1" dirty="0" err="1"/>
              <a:t>ish</a:t>
            </a:r>
            <a:r>
              <a:rPr lang="en-US" b="1" dirty="0"/>
              <a:t>) seconds </a:t>
            </a:r>
            <a:r>
              <a:rPr lang="en-US" dirty="0"/>
              <a:t>to visually disrupt concentration on the calm scene.</a:t>
            </a:r>
          </a:p>
          <a:p>
            <a:r>
              <a:rPr lang="en-US" b="1" dirty="0"/>
              <a:t>5. Quickly peek at the bad memory </a:t>
            </a:r>
            <a:r>
              <a:rPr lang="en-US" dirty="0"/>
              <a:t>and container it (don’t touch the mouse trap).  Return to the calm scene and do guided blinks until the distress is zero or as low as it will go.</a:t>
            </a:r>
          </a:p>
          <a:p>
            <a:r>
              <a:rPr lang="en-US" dirty="0"/>
              <a:t>6. When the distress is zero, </a:t>
            </a:r>
            <a:r>
              <a:rPr lang="en-US" b="1" dirty="0"/>
              <a:t>walk through the video of the memory </a:t>
            </a:r>
            <a:r>
              <a:rPr lang="en-US" dirty="0"/>
              <a:t>looking for distress.  If distress is found, container it and return to Step 4.  If no distress if found, the memory is okay.</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10749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0D0A6-F5BD-4D01-9085-33AABF4B578A}"/>
              </a:ext>
            </a:extLst>
          </p:cNvPr>
          <p:cNvSpPr>
            <a:spLocks noGrp="1"/>
          </p:cNvSpPr>
          <p:nvPr>
            <p:ph type="title"/>
          </p:nvPr>
        </p:nvSpPr>
        <p:spPr/>
        <p:txBody>
          <a:bodyPr/>
          <a:lstStyle/>
          <a:p>
            <a:r>
              <a:rPr lang="en-US" b="1" dirty="0"/>
              <a:t>Memory Reconsolidation (In a Nutshell)	</a:t>
            </a:r>
            <a:endParaRPr lang="en-US" b="1" dirty="0">
              <a:latin typeface="Rockwell" panose="02060603020205020403" pitchFamily="18" charset="0"/>
            </a:endParaRPr>
          </a:p>
        </p:txBody>
      </p:sp>
      <p:sp>
        <p:nvSpPr>
          <p:cNvPr id="3" name="Content Placeholder 2">
            <a:extLst>
              <a:ext uri="{FF2B5EF4-FFF2-40B4-BE49-F238E27FC236}">
                <a16:creationId xmlns:a16="http://schemas.microsoft.com/office/drawing/2014/main" id="{6C0AAF5A-56A8-4B63-A975-125E9A3A3E47}"/>
              </a:ext>
            </a:extLst>
          </p:cNvPr>
          <p:cNvSpPr>
            <a:spLocks noGrp="1"/>
          </p:cNvSpPr>
          <p:nvPr>
            <p:ph idx="1"/>
          </p:nvPr>
        </p:nvSpPr>
        <p:spPr>
          <a:xfrm>
            <a:off x="1143000" y="1526796"/>
            <a:ext cx="9872871" cy="4569204"/>
          </a:xfrm>
        </p:spPr>
        <p:txBody>
          <a:bodyPr>
            <a:normAutofit fontScale="92500" lnSpcReduction="10000"/>
          </a:bodyPr>
          <a:lstStyle/>
          <a:p>
            <a:r>
              <a:rPr lang="en-US" dirty="0"/>
              <a:t>It is possible to change implicit memory (only in the past 20ish years have we understood how to do so safely, predictably, reliably, and quickly).  Approaches that produce rapid and transformational change appear to follow the steps of memory reconsolidation.</a:t>
            </a:r>
          </a:p>
          <a:p>
            <a:r>
              <a:rPr lang="en-US" dirty="0"/>
              <a:t>Process:</a:t>
            </a:r>
          </a:p>
          <a:p>
            <a:pPr lvl="1"/>
            <a:r>
              <a:rPr lang="en-US" dirty="0"/>
              <a:t>Activate an individual difficult or traumatic memory.  The memory will appear in a labile/plastic state for several hours, during which modifications can be made to it before it is (automatically) reconsolidated.</a:t>
            </a:r>
          </a:p>
          <a:p>
            <a:pPr lvl="1"/>
            <a:r>
              <a:rPr lang="en-US" dirty="0"/>
              <a:t>Have an experience that challenges the expectation or prediction stored in the memory/schema.  This looks different depending on the psychotherapy used.  [In Flash-like approaches, this is different because we visually disrupt the calm scene and this seems to speed up the transformation of the memory.]</a:t>
            </a:r>
          </a:p>
          <a:p>
            <a:pPr lvl="1"/>
            <a:r>
              <a:rPr lang="en-US" dirty="0"/>
              <a:t>Continue to cycle between activation/challenging experience until the memory loses its distress.</a:t>
            </a:r>
          </a:p>
          <a:p>
            <a:r>
              <a:rPr lang="en-US" dirty="0"/>
              <a:t>To read more about Memory Reconsolidation, start with Bruce Ecker (2012). </a:t>
            </a:r>
            <a:r>
              <a:rPr lang="en-US" i="1" dirty="0"/>
              <a:t>Unlocking the Emotional Brain</a:t>
            </a:r>
            <a:r>
              <a:rPr lang="en-US" dirty="0"/>
              <a:t>.</a:t>
            </a:r>
          </a:p>
          <a:p>
            <a:endParaRPr lang="en-US" dirty="0"/>
          </a:p>
        </p:txBody>
      </p:sp>
    </p:spTree>
    <p:extLst>
      <p:ext uri="{BB962C8B-B14F-4D97-AF65-F5344CB8AC3E}">
        <p14:creationId xmlns:p14="http://schemas.microsoft.com/office/powerpoint/2010/main" val="1897826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096766" y="244867"/>
            <a:ext cx="9875520" cy="1356360"/>
          </a:xfrm>
        </p:spPr>
        <p:txBody>
          <a:bodyPr>
            <a:normAutofit/>
          </a:bodyPr>
          <a:lstStyle/>
          <a:p>
            <a:r>
              <a:rPr lang="en-US" b="1" dirty="0"/>
              <a:t>What a Reprocessed Memory Looks Like</a:t>
            </a:r>
          </a:p>
        </p:txBody>
      </p:sp>
      <p:sp>
        <p:nvSpPr>
          <p:cNvPr id="8" name="Content Placeholder 7">
            <a:extLst>
              <a:ext uri="{FF2B5EF4-FFF2-40B4-BE49-F238E27FC236}">
                <a16:creationId xmlns:a16="http://schemas.microsoft.com/office/drawing/2014/main" id="{BCA46E2B-FD76-4A76-80E3-3F81DBBECFB3}"/>
              </a:ext>
            </a:extLst>
          </p:cNvPr>
          <p:cNvSpPr>
            <a:spLocks noGrp="1"/>
          </p:cNvSpPr>
          <p:nvPr>
            <p:ph idx="1"/>
          </p:nvPr>
        </p:nvSpPr>
        <p:spPr>
          <a:xfrm>
            <a:off x="669471" y="1404257"/>
            <a:ext cx="11119757" cy="4691743"/>
          </a:xfrm>
        </p:spPr>
        <p:txBody>
          <a:bodyPr>
            <a:normAutofit fontScale="92500" lnSpcReduction="10000"/>
          </a:bodyPr>
          <a:lstStyle/>
          <a:p>
            <a:pPr marL="285750" indent="-285750">
              <a:lnSpc>
                <a:spcPct val="100000"/>
              </a:lnSpc>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Zero distress, more adaptive thoughts about self and world related to the memory, and clear body.</a:t>
            </a:r>
          </a:p>
          <a:p>
            <a:pPr marL="285750" indent="-285750">
              <a:lnSpc>
                <a:spcPct val="100000"/>
              </a:lnSpc>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The memory feels like it happened when it did.</a:t>
            </a:r>
          </a:p>
          <a:p>
            <a:pPr marL="285750" indent="-285750">
              <a:lnSpc>
                <a:spcPct val="100000"/>
              </a:lnSpc>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The memory gets inserted into the timeline and behaves accordingly.</a:t>
            </a:r>
          </a:p>
          <a:p>
            <a:pPr marL="285750" indent="-285750">
              <a:lnSpc>
                <a:spcPct val="100000"/>
              </a:lnSpc>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The client (and every part of the client’s system) will report that the memory feels over.</a:t>
            </a:r>
          </a:p>
          <a:p>
            <a:pPr marL="285750" indent="-285750">
              <a:lnSpc>
                <a:spcPct val="100000"/>
              </a:lnSpc>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Intrusive symptoms drawing from the memory content will typically stop (including both flashbacks, content-specific rumination, and trauma related dreams).</a:t>
            </a:r>
          </a:p>
          <a:p>
            <a:pPr marL="285750" indent="-285750">
              <a:lnSpc>
                <a:spcPct val="100000"/>
              </a:lnSpc>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The reprocessed memory tends to generalize and other memories that may be stored as a part of its closely-associated network will lose a lot of their distress.</a:t>
            </a:r>
          </a:p>
          <a:p>
            <a:pPr marL="285750" indent="-285750">
              <a:lnSpc>
                <a:spcPct val="100000"/>
              </a:lnSpc>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The resolved memory becomes adaptive information about the self and the world.</a:t>
            </a:r>
          </a:p>
        </p:txBody>
      </p:sp>
    </p:spTree>
    <p:extLst>
      <p:ext uri="{BB962C8B-B14F-4D97-AF65-F5344CB8AC3E}">
        <p14:creationId xmlns:p14="http://schemas.microsoft.com/office/powerpoint/2010/main" val="275694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136-5196-43F5-AD23-7880AC95CEB9}"/>
              </a:ext>
            </a:extLst>
          </p:cNvPr>
          <p:cNvSpPr>
            <a:spLocks noGrp="1"/>
          </p:cNvSpPr>
          <p:nvPr>
            <p:ph type="title"/>
          </p:nvPr>
        </p:nvSpPr>
        <p:spPr/>
        <p:txBody>
          <a:bodyPr/>
          <a:lstStyle/>
          <a:p>
            <a:r>
              <a:rPr lang="en-US" b="1" dirty="0"/>
              <a:t>Step One: Developing, Using, and Understanding the Container (1)</a:t>
            </a:r>
          </a:p>
        </p:txBody>
      </p:sp>
      <p:sp>
        <p:nvSpPr>
          <p:cNvPr id="3" name="Content Placeholder 2">
            <a:extLst>
              <a:ext uri="{FF2B5EF4-FFF2-40B4-BE49-F238E27FC236}">
                <a16:creationId xmlns:a16="http://schemas.microsoft.com/office/drawing/2014/main" id="{AC790E13-2E19-4A08-9D32-A9704FF8101C}"/>
              </a:ext>
            </a:extLst>
          </p:cNvPr>
          <p:cNvSpPr>
            <a:spLocks noGrp="1"/>
          </p:cNvSpPr>
          <p:nvPr>
            <p:ph idx="1"/>
          </p:nvPr>
        </p:nvSpPr>
        <p:spPr>
          <a:xfrm>
            <a:off x="669472" y="2057399"/>
            <a:ext cx="10940142" cy="4359729"/>
          </a:xfrm>
        </p:spPr>
        <p:txBody>
          <a:bodyPr>
            <a:normAutofit/>
          </a:bodyPr>
          <a:lstStyle/>
          <a:p>
            <a:r>
              <a:rPr lang="en-US" dirty="0"/>
              <a:t>Step One and Step Two form the “hardware” of the Four Blinks Version of Flash.  You often only need to do Step One once for each client and many clients will keep the same calm scene that they developed in Step Two throughout their work on multiple memories.</a:t>
            </a:r>
          </a:p>
          <a:p>
            <a:r>
              <a:rPr lang="en-US" dirty="0"/>
              <a:t>Understanding the Container (Information for the Therapist)</a:t>
            </a:r>
          </a:p>
          <a:p>
            <a:pPr lvl="1"/>
            <a:r>
              <a:rPr lang="en-US" dirty="0"/>
              <a:t>The memory (as a whole) will stay in the limbic brain and will not be put into the container.  We are processing the memory a small “slice” at a time.</a:t>
            </a:r>
          </a:p>
          <a:p>
            <a:pPr lvl="1"/>
            <a:r>
              <a:rPr lang="en-US" dirty="0"/>
              <a:t>When we open the door on the memory, we container the slice of distress that comes out.</a:t>
            </a:r>
          </a:p>
          <a:p>
            <a:pPr lvl="1"/>
            <a:r>
              <a:rPr lang="en-US" dirty="0"/>
              <a:t>The container is where all distress will be routed into: that distress might come on the sensory channel, emotion channel, thought channel, or body sensation channel.</a:t>
            </a:r>
          </a:p>
          <a:p>
            <a:pPr lvl="1"/>
            <a:r>
              <a:rPr lang="en-US" dirty="0"/>
              <a:t>We do not “bring the container back” and check the container in this version of Flash.</a:t>
            </a:r>
          </a:p>
          <a:p>
            <a:pPr lvl="1"/>
            <a:r>
              <a:rPr lang="en-US" dirty="0"/>
              <a:t>A completely new and empty container shows up each time we need it… if clients complain that this is wasteful, assure them that it is only imaginary.</a:t>
            </a:r>
          </a:p>
        </p:txBody>
      </p:sp>
    </p:spTree>
    <p:extLst>
      <p:ext uri="{BB962C8B-B14F-4D97-AF65-F5344CB8AC3E}">
        <p14:creationId xmlns:p14="http://schemas.microsoft.com/office/powerpoint/2010/main" val="1223985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136-5196-43F5-AD23-7880AC95CEB9}"/>
              </a:ext>
            </a:extLst>
          </p:cNvPr>
          <p:cNvSpPr>
            <a:spLocks noGrp="1"/>
          </p:cNvSpPr>
          <p:nvPr>
            <p:ph type="title"/>
          </p:nvPr>
        </p:nvSpPr>
        <p:spPr/>
        <p:txBody>
          <a:bodyPr/>
          <a:lstStyle/>
          <a:p>
            <a:r>
              <a:rPr lang="en-US" b="1" dirty="0"/>
              <a:t>Step One: Developing, Using, and Understanding the Container (2)</a:t>
            </a:r>
          </a:p>
        </p:txBody>
      </p:sp>
      <p:sp>
        <p:nvSpPr>
          <p:cNvPr id="3" name="Content Placeholder 2">
            <a:extLst>
              <a:ext uri="{FF2B5EF4-FFF2-40B4-BE49-F238E27FC236}">
                <a16:creationId xmlns:a16="http://schemas.microsoft.com/office/drawing/2014/main" id="{AC790E13-2E19-4A08-9D32-A9704FF8101C}"/>
              </a:ext>
            </a:extLst>
          </p:cNvPr>
          <p:cNvSpPr>
            <a:spLocks noGrp="1"/>
          </p:cNvSpPr>
          <p:nvPr>
            <p:ph idx="1"/>
          </p:nvPr>
        </p:nvSpPr>
        <p:spPr/>
        <p:txBody>
          <a:bodyPr>
            <a:normAutofit lnSpcReduction="10000"/>
          </a:bodyPr>
          <a:lstStyle/>
          <a:p>
            <a:r>
              <a:rPr lang="en-US" dirty="0"/>
              <a:t>Developing the container</a:t>
            </a:r>
          </a:p>
          <a:p>
            <a:pPr lvl="1"/>
            <a:r>
              <a:rPr lang="en-US" dirty="0"/>
              <a:t>Enter an agreement/understanding with the client that we will be going out of our way to route all distress into the container.  Explore the type of container that the client intuits might be helpful for that task.</a:t>
            </a:r>
          </a:p>
          <a:p>
            <a:pPr lvl="1"/>
            <a:r>
              <a:rPr lang="en-US" dirty="0"/>
              <a:t>Container can be a box (actual or imaginary) , a locker, a cookie jar, a safe, a vault, a small imaginary elevator with a door that opens into the wall of the client’s current room, a mailbox, or anything else that the client intuits that may be helpful.</a:t>
            </a:r>
          </a:p>
          <a:p>
            <a:pPr lvl="1"/>
            <a:r>
              <a:rPr lang="en-US" dirty="0"/>
              <a:t>Practice the container by imagining (or actually) putting a small slip of paper into the container.  Ask, “does it feel like the paper is inside your container?  If you are not sure, check.”  We do this to test the integrity of the container to make sure that it works.</a:t>
            </a:r>
          </a:p>
          <a:p>
            <a:pPr lvl="1"/>
            <a:r>
              <a:rPr lang="en-US" dirty="0"/>
              <a:t>Practice pushing the container out of awareness, “See your container get pushed far, far, away from you until it is just a tiny spot on the wall.”</a:t>
            </a:r>
          </a:p>
          <a:p>
            <a:r>
              <a:rPr lang="en-US" b="1" dirty="0"/>
              <a:t>GROUP PRACTICE: Teach the container</a:t>
            </a:r>
          </a:p>
        </p:txBody>
      </p:sp>
    </p:spTree>
    <p:extLst>
      <p:ext uri="{BB962C8B-B14F-4D97-AF65-F5344CB8AC3E}">
        <p14:creationId xmlns:p14="http://schemas.microsoft.com/office/powerpoint/2010/main" val="951608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136-5196-43F5-AD23-7880AC95CEB9}"/>
              </a:ext>
            </a:extLst>
          </p:cNvPr>
          <p:cNvSpPr>
            <a:spLocks noGrp="1"/>
          </p:cNvSpPr>
          <p:nvPr>
            <p:ph type="title"/>
          </p:nvPr>
        </p:nvSpPr>
        <p:spPr/>
        <p:txBody>
          <a:bodyPr/>
          <a:lstStyle/>
          <a:p>
            <a:r>
              <a:rPr lang="en-US" b="1" dirty="0"/>
              <a:t>Step One: Developing, Using, and Understanding the Container (3)</a:t>
            </a:r>
          </a:p>
        </p:txBody>
      </p:sp>
      <p:sp>
        <p:nvSpPr>
          <p:cNvPr id="3" name="Content Placeholder 2">
            <a:extLst>
              <a:ext uri="{FF2B5EF4-FFF2-40B4-BE49-F238E27FC236}">
                <a16:creationId xmlns:a16="http://schemas.microsoft.com/office/drawing/2014/main" id="{AC790E13-2E19-4A08-9D32-A9704FF8101C}"/>
              </a:ext>
            </a:extLst>
          </p:cNvPr>
          <p:cNvSpPr>
            <a:spLocks noGrp="1"/>
          </p:cNvSpPr>
          <p:nvPr>
            <p:ph idx="1"/>
          </p:nvPr>
        </p:nvSpPr>
        <p:spPr/>
        <p:txBody>
          <a:bodyPr/>
          <a:lstStyle/>
          <a:p>
            <a:r>
              <a:rPr lang="en-US" b="1" dirty="0"/>
              <a:t>GROUP PRACTICE: Teach </a:t>
            </a:r>
            <a:r>
              <a:rPr lang="en-US" b="1" dirty="0" err="1"/>
              <a:t>ShopVac</a:t>
            </a:r>
            <a:endParaRPr lang="en-US" b="1" dirty="0"/>
          </a:p>
          <a:p>
            <a:r>
              <a:rPr lang="en-US" dirty="0"/>
              <a:t>Developing the Shop Vac resource</a:t>
            </a:r>
          </a:p>
          <a:p>
            <a:pPr lvl="1"/>
            <a:r>
              <a:rPr lang="en-US" dirty="0"/>
              <a:t>This resource is an imaginary resource that vacuums any distress that hits the body out of the body.  “Imagine seeing any distress as a kind of colored smoke going into the Shop Vac hose and into the canister…  See the canister get pushed out of your awareness until it is just a tiny dot on the wall.”  </a:t>
            </a:r>
          </a:p>
        </p:txBody>
      </p:sp>
    </p:spTree>
    <p:extLst>
      <p:ext uri="{BB962C8B-B14F-4D97-AF65-F5344CB8AC3E}">
        <p14:creationId xmlns:p14="http://schemas.microsoft.com/office/powerpoint/2010/main" val="2440517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136-5196-43F5-AD23-7880AC95CEB9}"/>
              </a:ext>
            </a:extLst>
          </p:cNvPr>
          <p:cNvSpPr>
            <a:spLocks noGrp="1"/>
          </p:cNvSpPr>
          <p:nvPr>
            <p:ph type="title"/>
          </p:nvPr>
        </p:nvSpPr>
        <p:spPr/>
        <p:txBody>
          <a:bodyPr/>
          <a:lstStyle/>
          <a:p>
            <a:r>
              <a:rPr lang="en-US" b="1" dirty="0"/>
              <a:t>Step Two: Developing, Using, and Understanding the Calm Scene (1)</a:t>
            </a:r>
          </a:p>
        </p:txBody>
      </p:sp>
      <p:sp>
        <p:nvSpPr>
          <p:cNvPr id="3" name="Content Placeholder 2">
            <a:extLst>
              <a:ext uri="{FF2B5EF4-FFF2-40B4-BE49-F238E27FC236}">
                <a16:creationId xmlns:a16="http://schemas.microsoft.com/office/drawing/2014/main" id="{AC790E13-2E19-4A08-9D32-A9704FF8101C}"/>
              </a:ext>
            </a:extLst>
          </p:cNvPr>
          <p:cNvSpPr>
            <a:spLocks noGrp="1"/>
          </p:cNvSpPr>
          <p:nvPr>
            <p:ph idx="1"/>
          </p:nvPr>
        </p:nvSpPr>
        <p:spPr/>
        <p:txBody>
          <a:bodyPr/>
          <a:lstStyle/>
          <a:p>
            <a:r>
              <a:rPr lang="en-US" dirty="0"/>
              <a:t>The Calm Scene, or what Phil </a:t>
            </a:r>
            <a:r>
              <a:rPr lang="en-US" dirty="0" err="1"/>
              <a:t>Manfield</a:t>
            </a:r>
            <a:r>
              <a:rPr lang="en-US" dirty="0"/>
              <a:t> calls the Positive Engaging Focus is where the core of our work in this approach is done.  The Calm Scene can be anything.</a:t>
            </a:r>
          </a:p>
          <a:p>
            <a:pPr lvl="1"/>
            <a:r>
              <a:rPr lang="en-US" dirty="0"/>
              <a:t>Examples drawing from memory: Memories of a beach vacation; somatic memory of rocking a baby or grandchild; memories of times of connection; memories of times where the client saw something beautiful; memories of a walk or run on client’s favorite stretch of road; memories of a favorite trip or scenic drive; memories of a process (such as restoring an antique car, playing an instrument, or cooking a particularly enjoyable dish or desert).</a:t>
            </a:r>
          </a:p>
          <a:p>
            <a:pPr lvl="1"/>
            <a:r>
              <a:rPr lang="en-US" dirty="0"/>
              <a:t>Examples involving engaging in actual processes: Client playing an actual musical instrument, rocking an actual baby or grandbaby, petting an actual dog, deeply noticing a flower in a vase, deeply noticing a particular piece of colorful artwork on the wall (avoid photos of people… we want to be in the color part of the brain, not the facial recognition and associations parts).</a:t>
            </a:r>
          </a:p>
        </p:txBody>
      </p:sp>
    </p:spTree>
    <p:extLst>
      <p:ext uri="{BB962C8B-B14F-4D97-AF65-F5344CB8AC3E}">
        <p14:creationId xmlns:p14="http://schemas.microsoft.com/office/powerpoint/2010/main" val="4160253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136-5196-43F5-AD23-7880AC95CEB9}"/>
              </a:ext>
            </a:extLst>
          </p:cNvPr>
          <p:cNvSpPr>
            <a:spLocks noGrp="1"/>
          </p:cNvSpPr>
          <p:nvPr>
            <p:ph type="title"/>
          </p:nvPr>
        </p:nvSpPr>
        <p:spPr/>
        <p:txBody>
          <a:bodyPr/>
          <a:lstStyle/>
          <a:p>
            <a:r>
              <a:rPr lang="en-US" b="1" dirty="0"/>
              <a:t>Step Two: Developing, Using, and Understanding the Calm Scene  (2)</a:t>
            </a:r>
          </a:p>
        </p:txBody>
      </p:sp>
      <p:sp>
        <p:nvSpPr>
          <p:cNvPr id="3" name="Content Placeholder 2">
            <a:extLst>
              <a:ext uri="{FF2B5EF4-FFF2-40B4-BE49-F238E27FC236}">
                <a16:creationId xmlns:a16="http://schemas.microsoft.com/office/drawing/2014/main" id="{AC790E13-2E19-4A08-9D32-A9704FF8101C}"/>
              </a:ext>
            </a:extLst>
          </p:cNvPr>
          <p:cNvSpPr>
            <a:spLocks noGrp="1"/>
          </p:cNvSpPr>
          <p:nvPr>
            <p:ph idx="1"/>
          </p:nvPr>
        </p:nvSpPr>
        <p:spPr>
          <a:xfrm>
            <a:off x="1143000" y="2057400"/>
            <a:ext cx="9872871" cy="4392386"/>
          </a:xfrm>
        </p:spPr>
        <p:txBody>
          <a:bodyPr>
            <a:normAutofit fontScale="92500" lnSpcReduction="10000"/>
          </a:bodyPr>
          <a:lstStyle/>
          <a:p>
            <a:r>
              <a:rPr lang="en-US" dirty="0"/>
              <a:t>If the client has difficulty with visualization or the client has severe trauma, I highly recommend that you outsource the visualization of the scene to YouTube.  YouTube has over 17 billion videos, you can explore with the client in session or make that homework for the client to find a video that is calming, centering, compelling, or interesting.</a:t>
            </a:r>
          </a:p>
          <a:p>
            <a:pPr lvl="1"/>
            <a:r>
              <a:rPr lang="en-US" dirty="0"/>
              <a:t>Video examples: island beaches with waves, videos of dogs or cats playing, video of person petting a horse, videos of a hot bubbly pizza coming out of the oven (assess for disorder eating prior), videos of gourmet coffee being prepared.</a:t>
            </a:r>
          </a:p>
          <a:p>
            <a:r>
              <a:rPr lang="en-US" dirty="0"/>
              <a:t>Verify that the calm scene/calm process induces an experience. From a memory reconsolidation perspective, it is essential that the client be able to quickly get into the affective state of the calm scene and that it induce an experience that generally disconfirms the expectation in the traumatic memory.</a:t>
            </a:r>
          </a:p>
          <a:p>
            <a:r>
              <a:rPr lang="en-US" dirty="0"/>
              <a:t>If the calm scene is not inducing a positive experience, you will need to help the client change it to one that does.  It is possible that a calm scene that worked well for several memories may become “stale” and need to be changed to something more salient.</a:t>
            </a:r>
          </a:p>
          <a:p>
            <a:r>
              <a:rPr lang="en-US" b="1" dirty="0"/>
              <a:t>GROUP PRACTICE: Teach Calm Scene</a:t>
            </a:r>
          </a:p>
        </p:txBody>
      </p:sp>
    </p:spTree>
    <p:extLst>
      <p:ext uri="{BB962C8B-B14F-4D97-AF65-F5344CB8AC3E}">
        <p14:creationId xmlns:p14="http://schemas.microsoft.com/office/powerpoint/2010/main" val="2256100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136-5196-43F5-AD23-7880AC95CEB9}"/>
              </a:ext>
            </a:extLst>
          </p:cNvPr>
          <p:cNvSpPr>
            <a:spLocks noGrp="1"/>
          </p:cNvSpPr>
          <p:nvPr>
            <p:ph type="title"/>
          </p:nvPr>
        </p:nvSpPr>
        <p:spPr/>
        <p:txBody>
          <a:bodyPr/>
          <a:lstStyle/>
          <a:p>
            <a:r>
              <a:rPr lang="en-US" b="1" dirty="0"/>
              <a:t>Teach Sensory Grounding to Manage Flashbacks</a:t>
            </a:r>
          </a:p>
        </p:txBody>
      </p:sp>
      <p:sp>
        <p:nvSpPr>
          <p:cNvPr id="3" name="Content Placeholder 2">
            <a:extLst>
              <a:ext uri="{FF2B5EF4-FFF2-40B4-BE49-F238E27FC236}">
                <a16:creationId xmlns:a16="http://schemas.microsoft.com/office/drawing/2014/main" id="{AC790E13-2E19-4A08-9D32-A9704FF8101C}"/>
              </a:ext>
            </a:extLst>
          </p:cNvPr>
          <p:cNvSpPr>
            <a:spLocks noGrp="1"/>
          </p:cNvSpPr>
          <p:nvPr>
            <p:ph idx="1"/>
          </p:nvPr>
        </p:nvSpPr>
        <p:spPr/>
        <p:txBody>
          <a:bodyPr>
            <a:normAutofit fontScale="92500" lnSpcReduction="20000"/>
          </a:bodyPr>
          <a:lstStyle/>
          <a:p>
            <a:r>
              <a:rPr lang="en-US" dirty="0"/>
              <a:t>Having developed the “hardware” in Steps One and Two, we want to review one key resource to make sure that if the client has a flashback-like experience during our work, we are able to quickly ground them and get them back into their current room and space-time.</a:t>
            </a:r>
          </a:p>
          <a:p>
            <a:r>
              <a:rPr lang="en-US" dirty="0"/>
              <a:t>Grounding Exercise</a:t>
            </a:r>
          </a:p>
          <a:p>
            <a:pPr lvl="1"/>
            <a:r>
              <a:rPr lang="en-US" dirty="0"/>
              <a:t>Name to yourself five things you see and the colors attached to them (also notice if they are hard, soft, or have another texture).</a:t>
            </a:r>
          </a:p>
          <a:p>
            <a:pPr lvl="1"/>
            <a:r>
              <a:rPr lang="en-US" dirty="0"/>
              <a:t>Touch the table next to you.  Is it warmer, cooler, or the same temperature as your hand?  When you move your fingertips across it, is it completely smooth, or does it have a texture?  Does the temperature change as you notice the texture?</a:t>
            </a:r>
          </a:p>
          <a:p>
            <a:pPr lvl="1"/>
            <a:r>
              <a:rPr lang="en-US" dirty="0"/>
              <a:t>Notice several things you hear, in order of loudest first.</a:t>
            </a:r>
          </a:p>
          <a:p>
            <a:pPr lvl="1"/>
            <a:r>
              <a:rPr lang="en-US" dirty="0"/>
              <a:t>Notice anything that you taste (or taste a mint if you have one).</a:t>
            </a:r>
          </a:p>
          <a:p>
            <a:pPr lvl="1"/>
            <a:r>
              <a:rPr lang="en-US" dirty="0"/>
              <a:t>Notice anything that you smell (or find something near you to smell).</a:t>
            </a:r>
          </a:p>
          <a:p>
            <a:pPr lvl="1"/>
            <a:r>
              <a:rPr lang="en-US" dirty="0"/>
              <a:t>Conversation about what may be additionally grounding (a cold or warm drink, a pet, rocks or other objects, </a:t>
            </a:r>
            <a:r>
              <a:rPr lang="en-US" dirty="0" err="1"/>
              <a:t>etc</a:t>
            </a:r>
            <a:r>
              <a:rPr lang="en-US" dirty="0"/>
              <a:t>).</a:t>
            </a:r>
          </a:p>
        </p:txBody>
      </p:sp>
    </p:spTree>
    <p:extLst>
      <p:ext uri="{BB962C8B-B14F-4D97-AF65-F5344CB8AC3E}">
        <p14:creationId xmlns:p14="http://schemas.microsoft.com/office/powerpoint/2010/main" val="726800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136-5196-43F5-AD23-7880AC95CEB9}"/>
              </a:ext>
            </a:extLst>
          </p:cNvPr>
          <p:cNvSpPr>
            <a:spLocks noGrp="1"/>
          </p:cNvSpPr>
          <p:nvPr>
            <p:ph type="title"/>
          </p:nvPr>
        </p:nvSpPr>
        <p:spPr/>
        <p:txBody>
          <a:bodyPr>
            <a:normAutofit/>
          </a:bodyPr>
          <a:lstStyle/>
          <a:p>
            <a:r>
              <a:rPr lang="en-US" b="1" dirty="0"/>
              <a:t>Step Three: Identify and Quickly Push the Memory out of Awareness </a:t>
            </a:r>
          </a:p>
        </p:txBody>
      </p:sp>
      <p:sp>
        <p:nvSpPr>
          <p:cNvPr id="3" name="Content Placeholder 2">
            <a:extLst>
              <a:ext uri="{FF2B5EF4-FFF2-40B4-BE49-F238E27FC236}">
                <a16:creationId xmlns:a16="http://schemas.microsoft.com/office/drawing/2014/main" id="{AC790E13-2E19-4A08-9D32-A9704FF8101C}"/>
              </a:ext>
            </a:extLst>
          </p:cNvPr>
          <p:cNvSpPr>
            <a:spLocks noGrp="1"/>
          </p:cNvSpPr>
          <p:nvPr>
            <p:ph idx="1"/>
          </p:nvPr>
        </p:nvSpPr>
        <p:spPr/>
        <p:txBody>
          <a:bodyPr>
            <a:normAutofit lnSpcReduction="10000"/>
          </a:bodyPr>
          <a:lstStyle/>
          <a:p>
            <a:r>
              <a:rPr lang="en-US" dirty="0"/>
              <a:t>In this version, we are always working on a specific individual memory.</a:t>
            </a:r>
          </a:p>
          <a:p>
            <a:r>
              <a:rPr lang="en-US" dirty="0"/>
              <a:t>Our goal is to not overly activate this memory when we are identifying it.  Strategies that help with this: do not let the client tell you the story of the memory, you might simply find a memory that has been contributing toward current distress, verify that it is a single </a:t>
            </a:r>
            <a:r>
              <a:rPr lang="en-US" b="1" dirty="0"/>
              <a:t>memory</a:t>
            </a:r>
            <a:r>
              <a:rPr lang="en-US" dirty="0"/>
              <a:t> and NOT a theme, a negative belief, or a symptom.</a:t>
            </a:r>
          </a:p>
          <a:p>
            <a:r>
              <a:rPr lang="en-US" dirty="0"/>
              <a:t>Identify the memory and immediately push out of awareness whatever came up.  Identifying and disconnecting from it are part of the same process.  Treat the memory like a hot potato.</a:t>
            </a:r>
          </a:p>
          <a:p>
            <a:r>
              <a:rPr lang="en-US" dirty="0"/>
              <a:t>Step Thee should take less than 10-15 seconds from beginning to end.</a:t>
            </a:r>
          </a:p>
          <a:p>
            <a:r>
              <a:rPr lang="en-US" dirty="0"/>
              <a:t>The FourBlinks.com web site has many resources that will let you do more comprehensive target selection.</a:t>
            </a:r>
          </a:p>
        </p:txBody>
      </p:sp>
    </p:spTree>
    <p:extLst>
      <p:ext uri="{BB962C8B-B14F-4D97-AF65-F5344CB8AC3E}">
        <p14:creationId xmlns:p14="http://schemas.microsoft.com/office/powerpoint/2010/main" val="2561256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136-5196-43F5-AD23-7880AC95CEB9}"/>
              </a:ext>
            </a:extLst>
          </p:cNvPr>
          <p:cNvSpPr>
            <a:spLocks noGrp="1"/>
          </p:cNvSpPr>
          <p:nvPr>
            <p:ph type="title"/>
          </p:nvPr>
        </p:nvSpPr>
        <p:spPr/>
        <p:txBody>
          <a:bodyPr>
            <a:normAutofit/>
          </a:bodyPr>
          <a:lstStyle/>
          <a:p>
            <a:r>
              <a:rPr lang="en-US" b="1" dirty="0"/>
              <a:t>Step Four: Load Up the Calm Scene and Blink Every Five Seconds for 30 Seconds</a:t>
            </a:r>
          </a:p>
        </p:txBody>
      </p:sp>
      <p:sp>
        <p:nvSpPr>
          <p:cNvPr id="3" name="Content Placeholder 2">
            <a:extLst>
              <a:ext uri="{FF2B5EF4-FFF2-40B4-BE49-F238E27FC236}">
                <a16:creationId xmlns:a16="http://schemas.microsoft.com/office/drawing/2014/main" id="{AC790E13-2E19-4A08-9D32-A9704FF8101C}"/>
              </a:ext>
            </a:extLst>
          </p:cNvPr>
          <p:cNvSpPr>
            <a:spLocks noGrp="1"/>
          </p:cNvSpPr>
          <p:nvPr>
            <p:ph idx="1"/>
          </p:nvPr>
        </p:nvSpPr>
        <p:spPr/>
        <p:txBody>
          <a:bodyPr>
            <a:normAutofit fontScale="92500" lnSpcReduction="10000"/>
          </a:bodyPr>
          <a:lstStyle/>
          <a:p>
            <a:r>
              <a:rPr lang="en-US" dirty="0"/>
              <a:t>Language to use the first round: “Load up your calm scene, let me know (or nod) when you are there.  We are going to be in this calm scene for 30 seconds at a time.  But, you will hear me say the word ‘Blink’ every five seconds.  When you hear me say the word ‘Blink,’ open your eyes and blink quickly several times, then quickly find your way back into the calm scene.”  The therapist says the word “Blink” every five seconds and does this five times (which will last a duration of 30 seconds).</a:t>
            </a:r>
          </a:p>
          <a:p>
            <a:r>
              <a:rPr lang="en-US" dirty="0"/>
              <a:t>Language to use in subsequent rounds: “Load up your calm scene and let me know when you are there.”  “Blink” wait five seconds, “Blink” wait five seconds, “Blink” wait five seconds, “Blink” wait five seconds, “Blink” wait five seconds.</a:t>
            </a:r>
          </a:p>
          <a:p>
            <a:r>
              <a:rPr lang="en-US" dirty="0"/>
              <a:t>Ask “How did that go?  [Were you able to keep finding your way back into the calm scene?]”  If so, continue to Step Five. </a:t>
            </a:r>
          </a:p>
          <a:p>
            <a:r>
              <a:rPr lang="en-US" dirty="0"/>
              <a:t>If distress showed up in the calm scene, container that distress (you may need to push that container farther away), then repeat this Step Four.</a:t>
            </a:r>
          </a:p>
        </p:txBody>
      </p:sp>
    </p:spTree>
    <p:extLst>
      <p:ext uri="{BB962C8B-B14F-4D97-AF65-F5344CB8AC3E}">
        <p14:creationId xmlns:p14="http://schemas.microsoft.com/office/powerpoint/2010/main" val="3097329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136-5196-43F5-AD23-7880AC95CEB9}"/>
              </a:ext>
            </a:extLst>
          </p:cNvPr>
          <p:cNvSpPr>
            <a:spLocks noGrp="1"/>
          </p:cNvSpPr>
          <p:nvPr>
            <p:ph type="title"/>
          </p:nvPr>
        </p:nvSpPr>
        <p:spPr/>
        <p:txBody>
          <a:bodyPr>
            <a:normAutofit fontScale="90000"/>
          </a:bodyPr>
          <a:lstStyle/>
          <a:p>
            <a:r>
              <a:rPr lang="en-US" b="1" dirty="0"/>
              <a:t>Step Five: Quickly Look at the Bad Memory and Instantly Contain Whatever Comes Out</a:t>
            </a:r>
          </a:p>
        </p:txBody>
      </p:sp>
      <p:sp>
        <p:nvSpPr>
          <p:cNvPr id="3" name="Content Placeholder 2">
            <a:extLst>
              <a:ext uri="{FF2B5EF4-FFF2-40B4-BE49-F238E27FC236}">
                <a16:creationId xmlns:a16="http://schemas.microsoft.com/office/drawing/2014/main" id="{AC790E13-2E19-4A08-9D32-A9704FF8101C}"/>
              </a:ext>
            </a:extLst>
          </p:cNvPr>
          <p:cNvSpPr>
            <a:spLocks noGrp="1"/>
          </p:cNvSpPr>
          <p:nvPr>
            <p:ph idx="1"/>
          </p:nvPr>
        </p:nvSpPr>
        <p:spPr/>
        <p:txBody>
          <a:bodyPr>
            <a:normAutofit fontScale="92500" lnSpcReduction="10000"/>
          </a:bodyPr>
          <a:lstStyle/>
          <a:p>
            <a:r>
              <a:rPr lang="en-US" dirty="0"/>
              <a:t>We imagine that the memory is stored in a room.  We very, very, quickly open the door on the room and immediately container whatever content in the memory comes out of the room.</a:t>
            </a:r>
          </a:p>
          <a:p>
            <a:r>
              <a:rPr lang="en-US" dirty="0"/>
              <a:t>Sample Language: “Very quickly open the door on the memory and immediately close it, whatever comes in just a few milliseconds, see it go into your container, see the container close, and see it go out of awareness.  Push it further and further away until you can no longer see it or it’s just a tiny dot on the wall.  Let me know when it is gone.”</a:t>
            </a:r>
          </a:p>
          <a:p>
            <a:r>
              <a:rPr lang="en-US" dirty="0"/>
              <a:t>If you suspect or client reports body activation, use the Shop Vac resource.</a:t>
            </a:r>
          </a:p>
          <a:p>
            <a:r>
              <a:rPr lang="en-US" dirty="0"/>
              <a:t>Once the client reports that the memory is gone, return to Step Four.</a:t>
            </a:r>
          </a:p>
          <a:p>
            <a:r>
              <a:rPr lang="en-US" dirty="0"/>
              <a:t>Do this loop between Step Four and Step Five until the client reports difficulty finding distress when opening the door on the memory.  When the distress is a zero, go to Step Six.</a:t>
            </a:r>
          </a:p>
          <a:p>
            <a:endParaRPr lang="en-US" dirty="0"/>
          </a:p>
          <a:p>
            <a:endParaRPr lang="en-US" dirty="0"/>
          </a:p>
        </p:txBody>
      </p:sp>
    </p:spTree>
    <p:extLst>
      <p:ext uri="{BB962C8B-B14F-4D97-AF65-F5344CB8AC3E}">
        <p14:creationId xmlns:p14="http://schemas.microsoft.com/office/powerpoint/2010/main" val="587558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136-5196-43F5-AD23-7880AC95CEB9}"/>
              </a:ext>
            </a:extLst>
          </p:cNvPr>
          <p:cNvSpPr>
            <a:spLocks noGrp="1"/>
          </p:cNvSpPr>
          <p:nvPr>
            <p:ph type="title"/>
          </p:nvPr>
        </p:nvSpPr>
        <p:spPr/>
        <p:txBody>
          <a:bodyPr>
            <a:normAutofit/>
          </a:bodyPr>
          <a:lstStyle/>
          <a:p>
            <a:r>
              <a:rPr lang="en-US" b="1" dirty="0"/>
              <a:t>Step Six: Check the Video of the Memory for any Residual Content</a:t>
            </a:r>
          </a:p>
        </p:txBody>
      </p:sp>
      <p:sp>
        <p:nvSpPr>
          <p:cNvPr id="3" name="Content Placeholder 2">
            <a:extLst>
              <a:ext uri="{FF2B5EF4-FFF2-40B4-BE49-F238E27FC236}">
                <a16:creationId xmlns:a16="http://schemas.microsoft.com/office/drawing/2014/main" id="{AC790E13-2E19-4A08-9D32-A9704FF8101C}"/>
              </a:ext>
            </a:extLst>
          </p:cNvPr>
          <p:cNvSpPr>
            <a:spLocks noGrp="1"/>
          </p:cNvSpPr>
          <p:nvPr>
            <p:ph idx="1"/>
          </p:nvPr>
        </p:nvSpPr>
        <p:spPr/>
        <p:txBody>
          <a:bodyPr/>
          <a:lstStyle/>
          <a:p>
            <a:r>
              <a:rPr lang="en-US" dirty="0"/>
              <a:t>Once the client cannot identify distress in the memory, ask the client to slowly play the memory from the beginning using language like: “Slowly play the memory from the beginning and let me know with one hand when you find the distress and immediately container it with the other hand.”  Once the distress is </a:t>
            </a:r>
            <a:r>
              <a:rPr lang="en-US" dirty="0" err="1"/>
              <a:t>containered</a:t>
            </a:r>
            <a:r>
              <a:rPr lang="en-US" dirty="0"/>
              <a:t> and pushed out of awareness, go to Step Four for more calm scene/blinks. </a:t>
            </a:r>
          </a:p>
          <a:p>
            <a:r>
              <a:rPr lang="en-US" dirty="0"/>
              <a:t>After a round of Step Four, the client can play the memory forward or check the distress in the slice that they put in the container in the previous round.  If the prior slice has heat, </a:t>
            </a:r>
            <a:r>
              <a:rPr lang="en-US" dirty="0" err="1"/>
              <a:t>recontainer</a:t>
            </a:r>
            <a:r>
              <a:rPr lang="en-US" dirty="0"/>
              <a:t> it and do another round in the calm scene.</a:t>
            </a:r>
          </a:p>
          <a:p>
            <a:r>
              <a:rPr lang="en-US" dirty="0"/>
              <a:t>The client is not done until the client can play the entire memory without distress on any channel.  This is typically accomplished with most clients in 20-40 minutes.</a:t>
            </a:r>
          </a:p>
        </p:txBody>
      </p:sp>
    </p:spTree>
    <p:extLst>
      <p:ext uri="{BB962C8B-B14F-4D97-AF65-F5344CB8AC3E}">
        <p14:creationId xmlns:p14="http://schemas.microsoft.com/office/powerpoint/2010/main" val="2235673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B7187-CC97-4EF1-8878-D1166AD49448}"/>
              </a:ext>
            </a:extLst>
          </p:cNvPr>
          <p:cNvSpPr>
            <a:spLocks noGrp="1"/>
          </p:cNvSpPr>
          <p:nvPr>
            <p:ph type="title"/>
          </p:nvPr>
        </p:nvSpPr>
        <p:spPr/>
        <p:txBody>
          <a:bodyPr/>
          <a:lstStyle/>
          <a:p>
            <a:r>
              <a:rPr lang="en-US" b="1" dirty="0"/>
              <a:t>Where The Four Blinks Version of Flash Breaks and How to Fix It</a:t>
            </a:r>
          </a:p>
        </p:txBody>
      </p:sp>
      <p:sp>
        <p:nvSpPr>
          <p:cNvPr id="3" name="Content Placeholder 2">
            <a:extLst>
              <a:ext uri="{FF2B5EF4-FFF2-40B4-BE49-F238E27FC236}">
                <a16:creationId xmlns:a16="http://schemas.microsoft.com/office/drawing/2014/main" id="{36A5FFFB-A7EE-45AA-8A28-20C0A1A58DA4}"/>
              </a:ext>
            </a:extLst>
          </p:cNvPr>
          <p:cNvSpPr>
            <a:spLocks noGrp="1"/>
          </p:cNvSpPr>
          <p:nvPr>
            <p:ph idx="1"/>
          </p:nvPr>
        </p:nvSpPr>
        <p:spPr/>
        <p:txBody>
          <a:bodyPr>
            <a:normAutofit fontScale="92500" lnSpcReduction="20000"/>
          </a:bodyPr>
          <a:lstStyle/>
          <a:p>
            <a:r>
              <a:rPr lang="en-US" dirty="0"/>
              <a:t>Problem: Overactivation.  Solutions: Encourage the client to open and close the door even faster.  A flashback is also an overactivation.  If this happens, use the grounding resources that we practiced.  Check for body activation.  Body activation from the memory will contaminate your calm scene.</a:t>
            </a:r>
          </a:p>
          <a:p>
            <a:r>
              <a:rPr lang="en-US" dirty="0"/>
              <a:t>Problem: </a:t>
            </a:r>
            <a:r>
              <a:rPr lang="en-US" dirty="0" err="1"/>
              <a:t>Containering</a:t>
            </a:r>
            <a:r>
              <a:rPr lang="en-US" dirty="0"/>
              <a:t> not working well.  Solution: This is also a result of overactivation.  Minimize activation next round by shortening exposure to the memory.  “See” the activated piece go into the container.  “See” the container close.  “See” the container go out of awareness.  Push it farther away.</a:t>
            </a:r>
          </a:p>
          <a:p>
            <a:r>
              <a:rPr lang="en-US" dirty="0"/>
              <a:t>Problem: The problem is not overactivation and </a:t>
            </a:r>
            <a:r>
              <a:rPr lang="en-US" dirty="0" err="1"/>
              <a:t>containering</a:t>
            </a:r>
            <a:r>
              <a:rPr lang="en-US" dirty="0"/>
              <a:t> appears to be working, yet the distress is not falling after 10 minutes.  Solution: Check to make sure that the experience of the calm scene is inducing an experience.  The calm scene </a:t>
            </a:r>
            <a:r>
              <a:rPr lang="en-US" b="1" dirty="0"/>
              <a:t>must</a:t>
            </a:r>
            <a:r>
              <a:rPr lang="en-US" dirty="0"/>
              <a:t> induce an experience and the client needs to be able to find his way back into it quickly.</a:t>
            </a:r>
            <a:endParaRPr lang="en-US" b="1" dirty="0"/>
          </a:p>
          <a:p>
            <a:r>
              <a:rPr lang="en-US" dirty="0"/>
              <a:t>Problem: You are working with a system of parts and you did not get consent from the client’s parts to do this work.  Solution: Engage all parts in all parts of this work, including Steps One and Two.  Target selection is key.</a:t>
            </a:r>
          </a:p>
        </p:txBody>
      </p:sp>
    </p:spTree>
    <p:extLst>
      <p:ext uri="{BB962C8B-B14F-4D97-AF65-F5344CB8AC3E}">
        <p14:creationId xmlns:p14="http://schemas.microsoft.com/office/powerpoint/2010/main" val="2576972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594BC-99D2-4E40-870C-9238AEB584D1}"/>
              </a:ext>
            </a:extLst>
          </p:cNvPr>
          <p:cNvSpPr>
            <a:spLocks noGrp="1"/>
          </p:cNvSpPr>
          <p:nvPr>
            <p:ph type="title"/>
          </p:nvPr>
        </p:nvSpPr>
        <p:spPr>
          <a:xfrm>
            <a:off x="1143000" y="310244"/>
            <a:ext cx="9875520" cy="1420586"/>
          </a:xfrm>
        </p:spPr>
        <p:txBody>
          <a:bodyPr/>
          <a:lstStyle/>
          <a:p>
            <a:r>
              <a:rPr lang="en-US" b="1" dirty="0"/>
              <a:t>Tips for Safe and Effective Group Practice</a:t>
            </a:r>
          </a:p>
        </p:txBody>
      </p:sp>
      <p:sp>
        <p:nvSpPr>
          <p:cNvPr id="3" name="Content Placeholder 2">
            <a:extLst>
              <a:ext uri="{FF2B5EF4-FFF2-40B4-BE49-F238E27FC236}">
                <a16:creationId xmlns:a16="http://schemas.microsoft.com/office/drawing/2014/main" id="{32B7BA88-C1AE-48B5-A090-8EF782F608AB}"/>
              </a:ext>
            </a:extLst>
          </p:cNvPr>
          <p:cNvSpPr>
            <a:spLocks noGrp="1"/>
          </p:cNvSpPr>
          <p:nvPr>
            <p:ph idx="1"/>
          </p:nvPr>
        </p:nvSpPr>
        <p:spPr>
          <a:xfrm>
            <a:off x="538843" y="1583871"/>
            <a:ext cx="11103427" cy="4963886"/>
          </a:xfrm>
        </p:spPr>
        <p:txBody>
          <a:bodyPr>
            <a:noAutofit/>
          </a:bodyPr>
          <a:lstStyle/>
          <a:p>
            <a:r>
              <a:rPr lang="en-US" sz="1800" b="1" dirty="0"/>
              <a:t>Stop if you encounter distress in your body or from the memory.  </a:t>
            </a:r>
            <a:r>
              <a:rPr lang="en-US" sz="1800" dirty="0"/>
              <a:t>Use the vacuum resource that we practiced or use sensory grounding. Ignore the group while you manage the distress you are experiencing and come back in one the next round of Calm Scene after you have dissipated the distress.  </a:t>
            </a:r>
            <a:r>
              <a:rPr lang="en-US" sz="1800" b="1" dirty="0"/>
              <a:t>Do not push into distress in Flash approaches, even if that distress is within your window of tolerance.</a:t>
            </a:r>
          </a:p>
          <a:p>
            <a:r>
              <a:rPr lang="en-US" sz="1800" b="1" dirty="0"/>
              <a:t>Multiple memories want to come or future worries want to come. </a:t>
            </a:r>
            <a:r>
              <a:rPr lang="en-US" sz="1800" dirty="0"/>
              <a:t>It makes sense that they want to come, but we are working one memory at a time in these approaches.  Put all of these into a larger separate container for now and you can get to them later.  Check your body.  If there is distress, use vacuum, grounding, or rounds in the calm scene (without thinking about the memory) until the distress is minimal.  We can work in a future scene if there is time.</a:t>
            </a:r>
          </a:p>
          <a:p>
            <a:r>
              <a:rPr lang="en-US" sz="1800" b="1" dirty="0"/>
              <a:t>If you cannot find distress when looking quickly at the memory, start playing the memory like a video from the first frame and stop at the first piece of distress that you find.  </a:t>
            </a:r>
            <a:r>
              <a:rPr lang="en-US" sz="1800" dirty="0"/>
              <a:t>Container that distress.  Keep playing the memory like a video, catching and containing the first piece of distress you encounter.  When you can play the memory like a video and there is no distress, feel free to turn off your video and we will know that you have completed the memory.</a:t>
            </a:r>
          </a:p>
          <a:p>
            <a:r>
              <a:rPr lang="en-US" sz="1800" b="1" dirty="0"/>
              <a:t>Can I change the calm scene</a:t>
            </a:r>
            <a:r>
              <a:rPr lang="en-US" sz="1800" dirty="0"/>
              <a:t>.  Yes, and for any reason and at any time.</a:t>
            </a:r>
          </a:p>
          <a:p>
            <a:r>
              <a:rPr lang="en-US" sz="1800" dirty="0"/>
              <a:t>The bad memory keeps showing up in my calm scene.  Catch whatever intruded and push it far, far, away.  One the next round of the calm scene after the memory is pushed away, rejoin the group in the calm scene.</a:t>
            </a:r>
          </a:p>
          <a:p>
            <a:endParaRPr lang="en-US" sz="1800" b="1" dirty="0"/>
          </a:p>
          <a:p>
            <a:endParaRPr lang="en-US" sz="1800" b="1" dirty="0"/>
          </a:p>
        </p:txBody>
      </p:sp>
    </p:spTree>
    <p:extLst>
      <p:ext uri="{BB962C8B-B14F-4D97-AF65-F5344CB8AC3E}">
        <p14:creationId xmlns:p14="http://schemas.microsoft.com/office/powerpoint/2010/main" val="2959560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4016B-7B6D-8CC4-A794-BF9306D8732A}"/>
              </a:ext>
            </a:extLst>
          </p:cNvPr>
          <p:cNvSpPr>
            <a:spLocks noGrp="1"/>
          </p:cNvSpPr>
          <p:nvPr>
            <p:ph type="title"/>
          </p:nvPr>
        </p:nvSpPr>
        <p:spPr/>
        <p:txBody>
          <a:bodyPr/>
          <a:lstStyle/>
          <a:p>
            <a:r>
              <a:rPr lang="en-US" dirty="0"/>
              <a:t>Flash Approaches in a Crisis Context	</a:t>
            </a:r>
          </a:p>
        </p:txBody>
      </p:sp>
      <p:sp>
        <p:nvSpPr>
          <p:cNvPr id="3" name="Content Placeholder 2">
            <a:extLst>
              <a:ext uri="{FF2B5EF4-FFF2-40B4-BE49-F238E27FC236}">
                <a16:creationId xmlns:a16="http://schemas.microsoft.com/office/drawing/2014/main" id="{FB821072-4105-045D-856D-6915A18A8772}"/>
              </a:ext>
            </a:extLst>
          </p:cNvPr>
          <p:cNvSpPr>
            <a:spLocks noGrp="1"/>
          </p:cNvSpPr>
          <p:nvPr>
            <p:ph idx="1"/>
          </p:nvPr>
        </p:nvSpPr>
        <p:spPr/>
        <p:txBody>
          <a:bodyPr/>
          <a:lstStyle/>
          <a:p>
            <a:r>
              <a:rPr lang="en-US" dirty="0"/>
              <a:t>If the client is able to avoid </a:t>
            </a:r>
            <a:r>
              <a:rPr lang="en-US" dirty="0" err="1"/>
              <a:t>overactivating</a:t>
            </a:r>
            <a:r>
              <a:rPr lang="en-US" dirty="0"/>
              <a:t> the memory and continuously have an </a:t>
            </a:r>
            <a:r>
              <a:rPr lang="en-US" b="1" dirty="0"/>
              <a:t>experience</a:t>
            </a:r>
            <a:r>
              <a:rPr lang="en-US" dirty="0"/>
              <a:t> in the calm scene, then this approach is likely to work.</a:t>
            </a:r>
          </a:p>
          <a:p>
            <a:r>
              <a:rPr lang="en-US" dirty="0"/>
              <a:t>Crisis contexts are difficult because the client is often starting in an overactivated, perhaps emotionally flooded state.  You may need to begin with resources to make sure that the client is able to focus on a calm scene.  Strong recommendation to make the calm scene a video and not imaginary.</a:t>
            </a:r>
          </a:p>
          <a:p>
            <a:r>
              <a:rPr lang="en-US" dirty="0"/>
              <a:t>May not work if the client is unable to have brief </a:t>
            </a:r>
            <a:r>
              <a:rPr lang="en-US" b="1" dirty="0"/>
              <a:t>experiences</a:t>
            </a:r>
            <a:r>
              <a:rPr lang="en-US" dirty="0"/>
              <a:t> in the calm scene.  Client may be numb per pervasively shut down currently.</a:t>
            </a:r>
          </a:p>
        </p:txBody>
      </p:sp>
    </p:spTree>
    <p:extLst>
      <p:ext uri="{BB962C8B-B14F-4D97-AF65-F5344CB8AC3E}">
        <p14:creationId xmlns:p14="http://schemas.microsoft.com/office/powerpoint/2010/main" val="90153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827FE-7E35-44AA-92F5-94E63E24F726}"/>
              </a:ext>
            </a:extLst>
          </p:cNvPr>
          <p:cNvSpPr>
            <a:spLocks noGrp="1"/>
          </p:cNvSpPr>
          <p:nvPr>
            <p:ph type="title"/>
          </p:nvPr>
        </p:nvSpPr>
        <p:spPr>
          <a:xfrm>
            <a:off x="1143000" y="609600"/>
            <a:ext cx="9875520" cy="598714"/>
          </a:xfrm>
        </p:spPr>
        <p:txBody>
          <a:bodyPr>
            <a:normAutofit fontScale="90000"/>
          </a:bodyPr>
          <a:lstStyle/>
          <a:p>
            <a:r>
              <a:rPr lang="en-US" b="1" dirty="0"/>
              <a:t>How I Use Flash as an EMDR Therapist</a:t>
            </a:r>
          </a:p>
        </p:txBody>
      </p:sp>
      <p:sp>
        <p:nvSpPr>
          <p:cNvPr id="3" name="Content Placeholder 2">
            <a:extLst>
              <a:ext uri="{FF2B5EF4-FFF2-40B4-BE49-F238E27FC236}">
                <a16:creationId xmlns:a16="http://schemas.microsoft.com/office/drawing/2014/main" id="{DECC638E-C76B-410D-9DAF-920FFB7F9D45}"/>
              </a:ext>
            </a:extLst>
          </p:cNvPr>
          <p:cNvSpPr>
            <a:spLocks noGrp="1"/>
          </p:cNvSpPr>
          <p:nvPr>
            <p:ph idx="1"/>
          </p:nvPr>
        </p:nvSpPr>
        <p:spPr>
          <a:xfrm>
            <a:off x="734786" y="1371600"/>
            <a:ext cx="10874828" cy="4724400"/>
          </a:xfrm>
        </p:spPr>
        <p:txBody>
          <a:bodyPr>
            <a:noAutofit/>
          </a:bodyPr>
          <a:lstStyle/>
          <a:p>
            <a:pPr>
              <a:lnSpc>
                <a:spcPct val="100000"/>
              </a:lnSpc>
              <a:spcBef>
                <a:spcPts val="0"/>
              </a:spcBef>
            </a:pPr>
            <a:r>
              <a:rPr lang="en-US" sz="1900" dirty="0"/>
              <a:t>Knock out the most intrusive memories appearing as flashbacks/dreams/triggering, which can dramatically decrease the amount of time it takes to resource clients for more intensive therapies because we are working directly on the presenting issue as soon as the second session (clients noticeably get better sooner).</a:t>
            </a:r>
          </a:p>
          <a:p>
            <a:pPr>
              <a:lnSpc>
                <a:spcPct val="100000"/>
              </a:lnSpc>
              <a:spcBef>
                <a:spcPts val="0"/>
              </a:spcBef>
            </a:pPr>
            <a:r>
              <a:rPr lang="en-US" sz="1900" dirty="0"/>
              <a:t>If there is not time in a session to do EMDR reprocessing, there is probably time to work on a memory with Flash.</a:t>
            </a:r>
          </a:p>
          <a:p>
            <a:pPr>
              <a:lnSpc>
                <a:spcPct val="100000"/>
              </a:lnSpc>
              <a:spcBef>
                <a:spcPts val="0"/>
              </a:spcBef>
            </a:pPr>
            <a:r>
              <a:rPr lang="en-US" sz="1900" dirty="0"/>
              <a:t>Use Flash with somatically dissociated clients (clients who struggle noticing), overly rational clients (clients who get stuck in trying to figure it out), clients with very little adaptive information (and severe attachment wounding), clients with histories/risk of body-based catastrophes in EMDR (</a:t>
            </a:r>
            <a:r>
              <a:rPr lang="en-US" sz="1900" dirty="0" err="1"/>
              <a:t>abreactive</a:t>
            </a:r>
            <a:r>
              <a:rPr lang="en-US" sz="1900" dirty="0"/>
              <a:t> vomiting, high risk of panic attack), and clients with DID symptoms whose parts do not consent to the distress of EMDR.</a:t>
            </a:r>
          </a:p>
          <a:p>
            <a:pPr>
              <a:lnSpc>
                <a:spcPct val="100000"/>
              </a:lnSpc>
              <a:spcBef>
                <a:spcPts val="0"/>
              </a:spcBef>
            </a:pPr>
            <a:r>
              <a:rPr lang="en-US" sz="1900" dirty="0"/>
              <a:t>When I have a voice-only connection with the client.  I can guide the client through Flash through the phone.</a:t>
            </a:r>
          </a:p>
          <a:p>
            <a:pPr>
              <a:lnSpc>
                <a:spcPct val="100000"/>
              </a:lnSpc>
              <a:spcBef>
                <a:spcPts val="0"/>
              </a:spcBef>
            </a:pPr>
            <a:r>
              <a:rPr lang="en-US" sz="1900" dirty="0"/>
              <a:t>Give the client choice and options related to how they want to interact with the memory.</a:t>
            </a:r>
          </a:p>
          <a:p>
            <a:pPr>
              <a:lnSpc>
                <a:spcPct val="100000"/>
              </a:lnSpc>
              <a:spcBef>
                <a:spcPts val="0"/>
              </a:spcBef>
            </a:pPr>
            <a:r>
              <a:rPr lang="en-US" sz="1900" dirty="0"/>
              <a:t>Send many clients home to do Flash approaches on themselves when moderately or severely activated with intrusive trauma symptoms between sessions.</a:t>
            </a:r>
          </a:p>
        </p:txBody>
      </p:sp>
    </p:spTree>
    <p:extLst>
      <p:ext uri="{BB962C8B-B14F-4D97-AF65-F5344CB8AC3E}">
        <p14:creationId xmlns:p14="http://schemas.microsoft.com/office/powerpoint/2010/main" val="530093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B4DF5-0CE5-4216-A93D-C01483C6D554}"/>
              </a:ext>
            </a:extLst>
          </p:cNvPr>
          <p:cNvSpPr>
            <a:spLocks noGrp="1"/>
          </p:cNvSpPr>
          <p:nvPr>
            <p:ph type="title"/>
          </p:nvPr>
        </p:nvSpPr>
        <p:spPr/>
        <p:txBody>
          <a:bodyPr/>
          <a:lstStyle/>
          <a:p>
            <a:r>
              <a:rPr lang="en-US" dirty="0">
                <a:latin typeface="Rockwell" panose="02060603020205020403" pitchFamily="18" charset="0"/>
              </a:rPr>
              <a:t>Tentative Research</a:t>
            </a:r>
          </a:p>
        </p:txBody>
      </p:sp>
      <p:sp>
        <p:nvSpPr>
          <p:cNvPr id="3" name="Content Placeholder 2">
            <a:extLst>
              <a:ext uri="{FF2B5EF4-FFF2-40B4-BE49-F238E27FC236}">
                <a16:creationId xmlns:a16="http://schemas.microsoft.com/office/drawing/2014/main" id="{CA070F9F-AEDB-4C98-929F-82B00BD853DF}"/>
              </a:ext>
            </a:extLst>
          </p:cNvPr>
          <p:cNvSpPr>
            <a:spLocks noGrp="1"/>
          </p:cNvSpPr>
          <p:nvPr>
            <p:ph idx="1"/>
          </p:nvPr>
        </p:nvSpPr>
        <p:spPr>
          <a:xfrm>
            <a:off x="1143000" y="1741714"/>
            <a:ext cx="9872871" cy="4354286"/>
          </a:xfrm>
        </p:spPr>
        <p:txBody>
          <a:bodyPr>
            <a:normAutofit fontScale="92500" lnSpcReduction="20000"/>
          </a:bodyPr>
          <a:lstStyle/>
          <a:p>
            <a:pPr marL="0" marR="0">
              <a:spcBef>
                <a:spcPts val="0"/>
              </a:spcBef>
              <a:spcAft>
                <a:spcPts val="0"/>
              </a:spcAft>
            </a:pPr>
            <a:r>
              <a:rPr lang="en-US" sz="1800" dirty="0">
                <a:solidFill>
                  <a:srgbClr val="0E101A"/>
                </a:solidFill>
                <a:effectLst/>
                <a:latin typeface="inherit"/>
                <a:ea typeface="Times New Roman" panose="02020603050405020304" pitchFamily="18" charset="0"/>
              </a:rPr>
              <a:t>Brouwers, T.C., </a:t>
            </a:r>
            <a:r>
              <a:rPr lang="en-US" sz="1800" dirty="0" err="1">
                <a:solidFill>
                  <a:srgbClr val="0E101A"/>
                </a:solidFill>
                <a:effectLst/>
                <a:latin typeface="inherit"/>
                <a:ea typeface="Times New Roman" panose="02020603050405020304" pitchFamily="18" charset="0"/>
              </a:rPr>
              <a:t>Matthijssen</a:t>
            </a:r>
            <a:r>
              <a:rPr lang="en-US" sz="1800" dirty="0">
                <a:solidFill>
                  <a:srgbClr val="0E101A"/>
                </a:solidFill>
                <a:effectLst/>
                <a:latin typeface="inherit"/>
                <a:ea typeface="Times New Roman" panose="02020603050405020304" pitchFamily="18" charset="0"/>
              </a:rPr>
              <a:t>, S.J.M.A., de Jongh, A. (2021). </a:t>
            </a:r>
            <a:r>
              <a:rPr lang="en-US" sz="1800" b="1" dirty="0">
                <a:solidFill>
                  <a:srgbClr val="0E101A"/>
                </a:solidFill>
                <a:effectLst/>
                <a:latin typeface="var(--brz-paragraphfontfamily)"/>
                <a:ea typeface="Times New Roman" panose="02020603050405020304" pitchFamily="18" charset="0"/>
              </a:rPr>
              <a:t>The effects of the Flash Technique compared to those of an abbreviated Eye Movement Desensitization and Reprocessing Therapy protocol on the emotionality and vividness of aversive memories. </a:t>
            </a:r>
            <a:r>
              <a:rPr lang="en-US" sz="1800" dirty="0">
                <a:solidFill>
                  <a:srgbClr val="000000"/>
                </a:solidFill>
                <a:effectLst/>
                <a:latin typeface="var(--brz-paragraphfontfamily)"/>
                <a:ea typeface="Times New Roman" panose="02020603050405020304" pitchFamily="18" charset="0"/>
              </a:rPr>
              <a:t>Frontiers in Psychology. 12:741163. </a:t>
            </a:r>
          </a:p>
          <a:p>
            <a:pPr marL="0" marR="0">
              <a:spcBef>
                <a:spcPts val="0"/>
              </a:spcBef>
              <a:spcAft>
                <a:spcPts val="0"/>
              </a:spcAft>
            </a:pPr>
            <a:r>
              <a:rPr lang="en-US" sz="1800" dirty="0" err="1">
                <a:solidFill>
                  <a:srgbClr val="0E101A"/>
                </a:solidFill>
                <a:effectLst/>
                <a:latin typeface="inherit"/>
                <a:ea typeface="Times New Roman" panose="02020603050405020304" pitchFamily="18" charset="0"/>
              </a:rPr>
              <a:t>Manfield</a:t>
            </a:r>
            <a:r>
              <a:rPr lang="en-US" sz="1800" dirty="0">
                <a:solidFill>
                  <a:srgbClr val="0E101A"/>
                </a:solidFill>
                <a:effectLst/>
                <a:latin typeface="inherit"/>
                <a:ea typeface="Times New Roman" panose="02020603050405020304" pitchFamily="18" charset="0"/>
              </a:rPr>
              <a:t>, P., Lovett, J., Engel, L., &amp; </a:t>
            </a:r>
            <a:r>
              <a:rPr lang="en-US" sz="1800" dirty="0" err="1">
                <a:solidFill>
                  <a:srgbClr val="0E101A"/>
                </a:solidFill>
                <a:effectLst/>
                <a:latin typeface="inherit"/>
                <a:ea typeface="Times New Roman" panose="02020603050405020304" pitchFamily="18" charset="0"/>
              </a:rPr>
              <a:t>Manfield</a:t>
            </a:r>
            <a:r>
              <a:rPr lang="en-US" sz="1800" dirty="0">
                <a:solidFill>
                  <a:srgbClr val="0E101A"/>
                </a:solidFill>
                <a:effectLst/>
                <a:latin typeface="inherit"/>
                <a:ea typeface="Times New Roman" panose="02020603050405020304" pitchFamily="18" charset="0"/>
              </a:rPr>
              <a:t>, D. (2017). </a:t>
            </a:r>
            <a:r>
              <a:rPr lang="en-US" sz="1800" b="1" dirty="0">
                <a:solidFill>
                  <a:srgbClr val="0E101A"/>
                </a:solidFill>
                <a:effectLst/>
                <a:latin typeface="var(--brz-paragraphfontfamily)"/>
                <a:ea typeface="Times New Roman" panose="02020603050405020304" pitchFamily="18" charset="0"/>
              </a:rPr>
              <a:t>Use of the flash technique in EMDR therapy: Four case examples.</a:t>
            </a:r>
            <a:r>
              <a:rPr lang="en-US" sz="1800" dirty="0">
                <a:solidFill>
                  <a:srgbClr val="0E101A"/>
                </a:solidFill>
                <a:effectLst/>
                <a:latin typeface="inherit"/>
                <a:ea typeface="Times New Roman" panose="02020603050405020304" pitchFamily="18" charset="0"/>
              </a:rPr>
              <a:t> Journal of EMDR Practice and Research, 11(4), 195–205. </a:t>
            </a:r>
          </a:p>
          <a:p>
            <a:pPr marL="0" marR="0">
              <a:spcBef>
                <a:spcPts val="0"/>
              </a:spcBef>
              <a:spcAft>
                <a:spcPts val="0"/>
              </a:spcAft>
            </a:pPr>
            <a:r>
              <a:rPr lang="en-US" sz="1800" dirty="0" err="1">
                <a:solidFill>
                  <a:srgbClr val="0E101A"/>
                </a:solidFill>
                <a:effectLst/>
                <a:latin typeface="inherit"/>
                <a:ea typeface="Times New Roman" panose="02020603050405020304" pitchFamily="18" charset="0"/>
              </a:rPr>
              <a:t>Shebini</a:t>
            </a:r>
            <a:r>
              <a:rPr lang="en-US" sz="1800" dirty="0">
                <a:solidFill>
                  <a:srgbClr val="0E101A"/>
                </a:solidFill>
                <a:effectLst/>
                <a:latin typeface="inherit"/>
                <a:ea typeface="Times New Roman" panose="02020603050405020304" pitchFamily="18" charset="0"/>
              </a:rPr>
              <a:t>, N. (2019). </a:t>
            </a:r>
            <a:r>
              <a:rPr lang="en-US" sz="1800" b="1" dirty="0">
                <a:solidFill>
                  <a:srgbClr val="0E101A"/>
                </a:solidFill>
                <a:effectLst/>
                <a:latin typeface="var(--brz-paragraphfontfamily)"/>
                <a:ea typeface="Times New Roman" panose="02020603050405020304" pitchFamily="18" charset="0"/>
              </a:rPr>
              <a:t>Flash technique for safe desensitization of memories and fusion of parts in DID: Modifications and resourcing strategies.</a:t>
            </a:r>
            <a:r>
              <a:rPr lang="en-US" sz="1800" dirty="0">
                <a:solidFill>
                  <a:srgbClr val="0E101A"/>
                </a:solidFill>
                <a:effectLst/>
                <a:latin typeface="inherit"/>
                <a:ea typeface="Times New Roman" panose="02020603050405020304" pitchFamily="18" charset="0"/>
              </a:rPr>
              <a:t> Frontiers of the Psychotherapy of Trauma and Dissociation. 3(2):151-164.</a:t>
            </a:r>
          </a:p>
          <a:p>
            <a:pPr marL="0" marR="0">
              <a:spcBef>
                <a:spcPts val="0"/>
              </a:spcBef>
              <a:spcAft>
                <a:spcPts val="0"/>
              </a:spcAft>
            </a:pPr>
            <a:r>
              <a:rPr lang="en-US" sz="1800" dirty="0">
                <a:solidFill>
                  <a:srgbClr val="0E101A"/>
                </a:solidFill>
                <a:effectLst/>
                <a:latin typeface="inherit"/>
                <a:ea typeface="Times New Roman" panose="02020603050405020304" pitchFamily="18" charset="0"/>
              </a:rPr>
              <a:t>Wong, S-L. (2021). </a:t>
            </a:r>
            <a:r>
              <a:rPr lang="en-US" sz="1800" b="1" dirty="0">
                <a:solidFill>
                  <a:srgbClr val="0E101A"/>
                </a:solidFill>
                <a:effectLst/>
                <a:latin typeface="var(--brz-paragraphfontfamily)"/>
                <a:ea typeface="Times New Roman" panose="02020603050405020304" pitchFamily="18" charset="0"/>
              </a:rPr>
              <a:t>A model for the Flash Technique (FT) based on working memory and neuroscience research.</a:t>
            </a:r>
            <a:r>
              <a:rPr lang="en-US" sz="1800" dirty="0">
                <a:solidFill>
                  <a:srgbClr val="0E101A"/>
                </a:solidFill>
                <a:effectLst/>
                <a:latin typeface="inherit"/>
                <a:ea typeface="Times New Roman" panose="02020603050405020304" pitchFamily="18" charset="0"/>
              </a:rPr>
              <a:t> Journal of EMDR Practice and Research</a:t>
            </a:r>
            <a:r>
              <a:rPr lang="en-US" sz="1800" dirty="0">
                <a:solidFill>
                  <a:srgbClr val="000000"/>
                </a:solidFill>
                <a:effectLst/>
                <a:latin typeface="var(--brz-paragraphfontfamily)"/>
                <a:ea typeface="Times New Roman" panose="02020603050405020304" pitchFamily="18" charset="0"/>
              </a:rPr>
              <a:t>, 15(3).</a:t>
            </a:r>
          </a:p>
          <a:p>
            <a:pPr marL="0" marR="0">
              <a:spcBef>
                <a:spcPts val="0"/>
              </a:spcBef>
              <a:spcAft>
                <a:spcPts val="0"/>
              </a:spcAft>
            </a:pPr>
            <a:r>
              <a:rPr lang="en-US" sz="1800" dirty="0">
                <a:solidFill>
                  <a:srgbClr val="000000"/>
                </a:solidFill>
                <a:effectLst/>
                <a:latin typeface="var(--brz-paragraphfontfamily)"/>
                <a:ea typeface="Times New Roman" panose="02020603050405020304" pitchFamily="18" charset="0"/>
              </a:rPr>
              <a:t>Wong, S.-L., &amp; Forman-Patel, H. (2022). </a:t>
            </a:r>
            <a:r>
              <a:rPr lang="en-US" sz="1800" b="1" dirty="0">
                <a:solidFill>
                  <a:srgbClr val="000000"/>
                </a:solidFill>
                <a:effectLst/>
                <a:latin typeface="var(--brz-paragraphfontfamily)"/>
                <a:ea typeface="Times New Roman" panose="02020603050405020304" pitchFamily="18" charset="0"/>
              </a:rPr>
              <a:t>Doing the flash technique without bilateral stimulation and without prompted blinking: Two vignettes</a:t>
            </a:r>
            <a:r>
              <a:rPr lang="en-US" sz="1800" dirty="0">
                <a:solidFill>
                  <a:srgbClr val="000000"/>
                </a:solidFill>
                <a:effectLst/>
                <a:latin typeface="var(--brz-paragraphfontfamily)"/>
                <a:ea typeface="Times New Roman" panose="02020603050405020304" pitchFamily="18" charset="0"/>
              </a:rPr>
              <a:t>. </a:t>
            </a:r>
            <a:r>
              <a:rPr lang="en-US" sz="1800" i="1" dirty="0">
                <a:solidFill>
                  <a:srgbClr val="000000"/>
                </a:solidFill>
                <a:effectLst/>
                <a:latin typeface="var(--brz-paragraphfontfamily)"/>
                <a:ea typeface="Times New Roman" panose="02020603050405020304" pitchFamily="18" charset="0"/>
              </a:rPr>
              <a:t>Journal of EMDR Practice and Research</a:t>
            </a:r>
            <a:r>
              <a:rPr lang="en-US" sz="1800" dirty="0">
                <a:solidFill>
                  <a:srgbClr val="000000"/>
                </a:solidFill>
                <a:effectLst/>
                <a:latin typeface="var(--brz-paragraphfontfamily)"/>
                <a:ea typeface="Times New Roman" panose="02020603050405020304" pitchFamily="18" charset="0"/>
              </a:rPr>
              <a:t>, </a:t>
            </a:r>
            <a:r>
              <a:rPr lang="en-US" sz="1800" i="1" dirty="0">
                <a:solidFill>
                  <a:srgbClr val="000000"/>
                </a:solidFill>
                <a:effectLst/>
                <a:latin typeface="var(--brz-paragraphfontfamily)"/>
                <a:ea typeface="Times New Roman" panose="02020603050405020304" pitchFamily="18" charset="0"/>
              </a:rPr>
              <a:t>16</a:t>
            </a:r>
            <a:r>
              <a:rPr lang="en-US" sz="1800" dirty="0">
                <a:solidFill>
                  <a:srgbClr val="000000"/>
                </a:solidFill>
                <a:effectLst/>
                <a:latin typeface="var(--brz-paragraphfontfamily)"/>
                <a:ea typeface="Times New Roman" panose="02020603050405020304" pitchFamily="18" charset="0"/>
              </a:rPr>
              <a:t>(2), 61–67. </a:t>
            </a:r>
          </a:p>
          <a:p>
            <a:pPr marL="0" marR="0">
              <a:spcBef>
                <a:spcPts val="0"/>
              </a:spcBef>
              <a:spcAft>
                <a:spcPts val="0"/>
              </a:spcAft>
            </a:pPr>
            <a:r>
              <a:rPr lang="en-US" sz="1800" dirty="0">
                <a:solidFill>
                  <a:srgbClr val="0E101A"/>
                </a:solidFill>
                <a:effectLst/>
                <a:latin typeface="inherit"/>
                <a:ea typeface="Times New Roman" panose="02020603050405020304" pitchFamily="18" charset="0"/>
              </a:rPr>
              <a:t>Wong, S-L. (2019). </a:t>
            </a:r>
            <a:r>
              <a:rPr lang="en-US" sz="1800" b="1" dirty="0">
                <a:solidFill>
                  <a:srgbClr val="0E101A"/>
                </a:solidFill>
                <a:effectLst/>
                <a:latin typeface="var(--brz-paragraphfontfamily)"/>
                <a:ea typeface="Times New Roman" panose="02020603050405020304" pitchFamily="18" charset="0"/>
              </a:rPr>
              <a:t>Flash technique group protocol for highly dissociative clients in a homeless shelter: A clinical report.</a:t>
            </a:r>
            <a:r>
              <a:rPr lang="en-US" sz="1800" dirty="0">
                <a:solidFill>
                  <a:srgbClr val="0E101A"/>
                </a:solidFill>
                <a:effectLst/>
                <a:latin typeface="inherit"/>
                <a:ea typeface="Times New Roman" panose="02020603050405020304" pitchFamily="18" charset="0"/>
              </a:rPr>
              <a:t> Journal of EMDR Practice and Research, 13(1), 20–31. </a:t>
            </a:r>
            <a:r>
              <a:rPr lang="en-US" sz="1800" dirty="0">
                <a:solidFill>
                  <a:srgbClr val="000000"/>
                </a:solidFill>
                <a:effectLst/>
                <a:latin typeface="var(--brz-paragraphfontfamily)"/>
                <a:ea typeface="Times New Roman" panose="02020603050405020304" pitchFamily="18" charset="0"/>
                <a:hlinkClick r:id="rId2"/>
              </a:rPr>
              <a:t>http://dx.doi.org/10.1891/1933-3196.13.1.20</a:t>
            </a:r>
            <a:r>
              <a:rPr lang="en-US" sz="1800" dirty="0">
                <a:solidFill>
                  <a:srgbClr val="0E101A"/>
                </a:solidFill>
                <a:effectLst/>
                <a:latin typeface="inherit"/>
                <a:ea typeface="Times New Roman" panose="02020603050405020304" pitchFamily="18" charset="0"/>
              </a:rPr>
              <a:t>.</a:t>
            </a:r>
          </a:p>
          <a:p>
            <a:pPr marL="0" marR="0">
              <a:spcBef>
                <a:spcPts val="0"/>
              </a:spcBef>
              <a:spcAft>
                <a:spcPts val="0"/>
              </a:spcAft>
            </a:pPr>
            <a:r>
              <a:rPr lang="en-US" sz="1800" dirty="0" err="1">
                <a:solidFill>
                  <a:srgbClr val="0E101A"/>
                </a:solidFill>
                <a:latin typeface="inherit"/>
                <a:ea typeface="Times New Roman" panose="02020603050405020304" pitchFamily="18" charset="0"/>
              </a:rPr>
              <a:t>Y</a:t>
            </a:r>
            <a:r>
              <a:rPr lang="en-US" sz="1800" dirty="0" err="1">
                <a:solidFill>
                  <a:srgbClr val="000000"/>
                </a:solidFill>
                <a:effectLst/>
                <a:latin typeface="var(--brz-paragraphfontfamily)"/>
                <a:ea typeface="Times New Roman" panose="02020603050405020304" pitchFamily="18" charset="0"/>
              </a:rPr>
              <a:t>aşar</a:t>
            </a:r>
            <a:r>
              <a:rPr lang="en-US" sz="1800" dirty="0">
                <a:solidFill>
                  <a:srgbClr val="000000"/>
                </a:solidFill>
                <a:effectLst/>
                <a:latin typeface="var(--brz-paragraphfontfamily)"/>
                <a:ea typeface="Times New Roman" panose="02020603050405020304" pitchFamily="18" charset="0"/>
              </a:rPr>
              <a:t>, A. B., Emre </a:t>
            </a:r>
            <a:r>
              <a:rPr lang="en-US" sz="1800" dirty="0" err="1">
                <a:solidFill>
                  <a:srgbClr val="000000"/>
                </a:solidFill>
                <a:effectLst/>
                <a:latin typeface="var(--brz-paragraphfontfamily)"/>
                <a:ea typeface="Times New Roman" panose="02020603050405020304" pitchFamily="18" charset="0"/>
              </a:rPr>
              <a:t>Konuk</a:t>
            </a:r>
            <a:r>
              <a:rPr lang="en-US" sz="1800" dirty="0">
                <a:solidFill>
                  <a:srgbClr val="000000"/>
                </a:solidFill>
                <a:effectLst/>
                <a:latin typeface="var(--brz-paragraphfontfamily)"/>
                <a:ea typeface="Times New Roman" panose="02020603050405020304" pitchFamily="18" charset="0"/>
              </a:rPr>
              <a:t>, </a:t>
            </a:r>
            <a:r>
              <a:rPr lang="en-US" sz="1800" dirty="0" err="1">
                <a:solidFill>
                  <a:srgbClr val="000000"/>
                </a:solidFill>
                <a:effectLst/>
                <a:latin typeface="var(--brz-paragraphfontfamily)"/>
                <a:ea typeface="Times New Roman" panose="02020603050405020304" pitchFamily="18" charset="0"/>
              </a:rPr>
              <a:t>Kavakçı</a:t>
            </a:r>
            <a:r>
              <a:rPr lang="en-US" sz="1800" dirty="0">
                <a:solidFill>
                  <a:srgbClr val="000000"/>
                </a:solidFill>
                <a:effectLst/>
                <a:latin typeface="var(--brz-paragraphfontfamily)"/>
                <a:ea typeface="Times New Roman" panose="02020603050405020304" pitchFamily="18" charset="0"/>
              </a:rPr>
              <a:t>, Ö., Uygun, E., </a:t>
            </a:r>
            <a:r>
              <a:rPr lang="en-US" sz="1800" dirty="0" err="1">
                <a:solidFill>
                  <a:srgbClr val="000000"/>
                </a:solidFill>
                <a:effectLst/>
                <a:latin typeface="var(--brz-paragraphfontfamily)"/>
                <a:ea typeface="Times New Roman" panose="02020603050405020304" pitchFamily="18" charset="0"/>
              </a:rPr>
              <a:t>Gündoğmuş</a:t>
            </a:r>
            <a:r>
              <a:rPr lang="en-US" sz="1800" dirty="0">
                <a:solidFill>
                  <a:srgbClr val="000000"/>
                </a:solidFill>
                <a:effectLst/>
                <a:latin typeface="var(--brz-paragraphfontfamily)"/>
                <a:ea typeface="Times New Roman" panose="02020603050405020304" pitchFamily="18" charset="0"/>
              </a:rPr>
              <a:t>, İ., </a:t>
            </a:r>
            <a:r>
              <a:rPr lang="en-US" sz="1800" dirty="0" err="1">
                <a:solidFill>
                  <a:srgbClr val="000000"/>
                </a:solidFill>
                <a:effectLst/>
                <a:latin typeface="var(--brz-paragraphfontfamily)"/>
                <a:ea typeface="Times New Roman" panose="02020603050405020304" pitchFamily="18" charset="0"/>
              </a:rPr>
              <a:t>Taygar</a:t>
            </a:r>
            <a:r>
              <a:rPr lang="en-US" sz="1800" dirty="0">
                <a:solidFill>
                  <a:srgbClr val="000000"/>
                </a:solidFill>
                <a:effectLst/>
                <a:latin typeface="var(--brz-paragraphfontfamily)"/>
                <a:ea typeface="Times New Roman" panose="02020603050405020304" pitchFamily="18" charset="0"/>
              </a:rPr>
              <a:t> Afra, S., &amp; </a:t>
            </a:r>
            <a:r>
              <a:rPr lang="en-US" sz="1800" dirty="0" err="1">
                <a:solidFill>
                  <a:srgbClr val="000000"/>
                </a:solidFill>
                <a:effectLst/>
                <a:latin typeface="var(--brz-paragraphfontfamily)"/>
                <a:ea typeface="Times New Roman" panose="02020603050405020304" pitchFamily="18" charset="0"/>
              </a:rPr>
              <a:t>Uludağ</a:t>
            </a:r>
            <a:r>
              <a:rPr lang="en-US" sz="1800" dirty="0">
                <a:solidFill>
                  <a:srgbClr val="000000"/>
                </a:solidFill>
                <a:effectLst/>
                <a:latin typeface="var(--brz-paragraphfontfamily)"/>
                <a:ea typeface="Times New Roman" panose="02020603050405020304" pitchFamily="18" charset="0"/>
              </a:rPr>
              <a:t>, E. (2022). </a:t>
            </a:r>
            <a:r>
              <a:rPr lang="en-US" sz="1800" b="1" dirty="0">
                <a:solidFill>
                  <a:srgbClr val="000000"/>
                </a:solidFill>
                <a:effectLst/>
                <a:latin typeface="var(--brz-paragraphfontfamily)"/>
                <a:ea typeface="Times New Roman" panose="02020603050405020304" pitchFamily="18" charset="0"/>
              </a:rPr>
              <a:t>A randomized-controlled trial of EMDR Flash Technique on traumatic symptoms, depression, anxiety, stress, and Life of quality with individuals who have experienced a traffic accident</a:t>
            </a:r>
            <a:r>
              <a:rPr lang="en-US" sz="1800" dirty="0">
                <a:solidFill>
                  <a:srgbClr val="000000"/>
                </a:solidFill>
                <a:effectLst/>
                <a:latin typeface="var(--brz-paragraphfontfamily)"/>
                <a:ea typeface="Times New Roman" panose="02020603050405020304" pitchFamily="18" charset="0"/>
              </a:rPr>
              <a:t>. </a:t>
            </a:r>
            <a:r>
              <a:rPr lang="en-US" sz="1800" i="1" dirty="0">
                <a:solidFill>
                  <a:srgbClr val="000000"/>
                </a:solidFill>
                <a:effectLst/>
                <a:latin typeface="var(--brz-paragraphfontfamily)"/>
                <a:ea typeface="Times New Roman" panose="02020603050405020304" pitchFamily="18" charset="0"/>
              </a:rPr>
              <a:t>Frontiers in Psychology</a:t>
            </a:r>
            <a:r>
              <a:rPr lang="en-US" sz="1800" dirty="0">
                <a:solidFill>
                  <a:srgbClr val="000000"/>
                </a:solidFill>
                <a:effectLst/>
                <a:latin typeface="var(--brz-paragraphfontfamily)"/>
                <a:ea typeface="Times New Roman" panose="02020603050405020304" pitchFamily="18" charset="0"/>
              </a:rPr>
              <a:t>, </a:t>
            </a:r>
            <a:r>
              <a:rPr lang="en-US" sz="1800" i="1" dirty="0">
                <a:solidFill>
                  <a:srgbClr val="000000"/>
                </a:solidFill>
                <a:effectLst/>
                <a:latin typeface="var(--brz-paragraphfontfamily)"/>
                <a:ea typeface="Times New Roman" panose="02020603050405020304" pitchFamily="18" charset="0"/>
              </a:rPr>
              <a:t>13</a:t>
            </a:r>
            <a:r>
              <a:rPr lang="en-US" sz="1800" dirty="0">
                <a:solidFill>
                  <a:srgbClr val="000000"/>
                </a:solidFill>
                <a:effectLst/>
                <a:latin typeface="var(--brz-paragraphfontfamily)"/>
                <a:ea typeface="Times New Roman" panose="02020603050405020304" pitchFamily="18" charset="0"/>
              </a:rPr>
              <a:t>. </a:t>
            </a:r>
          </a:p>
          <a:p>
            <a:pPr marL="0" marR="0">
              <a:spcBef>
                <a:spcPts val="0"/>
              </a:spcBef>
              <a:spcAft>
                <a:spcPts val="0"/>
              </a:spcAft>
            </a:pPr>
            <a:r>
              <a:rPr lang="en-US" sz="1800" dirty="0" err="1">
                <a:solidFill>
                  <a:srgbClr val="000000"/>
                </a:solidFill>
                <a:effectLst/>
                <a:latin typeface="var(--brz-paragraphfontfamily)"/>
                <a:ea typeface="Times New Roman" panose="02020603050405020304" pitchFamily="18" charset="0"/>
              </a:rPr>
              <a:t>Yaşar</a:t>
            </a:r>
            <a:r>
              <a:rPr lang="en-US" sz="1800" dirty="0">
                <a:solidFill>
                  <a:srgbClr val="0E101A"/>
                </a:solidFill>
                <a:effectLst/>
                <a:latin typeface="inherit"/>
                <a:ea typeface="Times New Roman" panose="02020603050405020304" pitchFamily="18" charset="0"/>
              </a:rPr>
              <a:t>, </a:t>
            </a:r>
            <a:r>
              <a:rPr lang="en-US" sz="1800" dirty="0" err="1">
                <a:solidFill>
                  <a:srgbClr val="0E101A"/>
                </a:solidFill>
                <a:effectLst/>
                <a:latin typeface="inherit"/>
                <a:ea typeface="Times New Roman" panose="02020603050405020304" pitchFamily="18" charset="0"/>
              </a:rPr>
              <a:t>Alisan</a:t>
            </a:r>
            <a:r>
              <a:rPr lang="en-US" sz="1800" dirty="0">
                <a:solidFill>
                  <a:srgbClr val="0E101A"/>
                </a:solidFill>
                <a:effectLst/>
                <a:latin typeface="inherit"/>
                <a:ea typeface="Times New Roman" panose="02020603050405020304" pitchFamily="18" charset="0"/>
              </a:rPr>
              <a:t> &amp; </a:t>
            </a:r>
            <a:r>
              <a:rPr lang="en-US" sz="1800" dirty="0" err="1">
                <a:solidFill>
                  <a:srgbClr val="0E101A"/>
                </a:solidFill>
                <a:effectLst/>
                <a:latin typeface="inherit"/>
                <a:ea typeface="Times New Roman" panose="02020603050405020304" pitchFamily="18" charset="0"/>
              </a:rPr>
              <a:t>Gundogmus</a:t>
            </a:r>
            <a:r>
              <a:rPr lang="en-US" sz="1800" dirty="0">
                <a:solidFill>
                  <a:srgbClr val="0E101A"/>
                </a:solidFill>
                <a:effectLst/>
                <a:latin typeface="inherit"/>
                <a:ea typeface="Times New Roman" panose="02020603050405020304" pitchFamily="18" charset="0"/>
              </a:rPr>
              <a:t>, Ibrahim &amp; </a:t>
            </a:r>
            <a:r>
              <a:rPr lang="en-US" sz="1800" dirty="0" err="1">
                <a:solidFill>
                  <a:srgbClr val="0E101A"/>
                </a:solidFill>
                <a:effectLst/>
                <a:latin typeface="inherit"/>
                <a:ea typeface="Times New Roman" panose="02020603050405020304" pitchFamily="18" charset="0"/>
              </a:rPr>
              <a:t>Gündüz</a:t>
            </a:r>
            <a:r>
              <a:rPr lang="en-US" sz="1800" dirty="0">
                <a:solidFill>
                  <a:srgbClr val="0E101A"/>
                </a:solidFill>
                <a:effectLst/>
                <a:latin typeface="inherit"/>
                <a:ea typeface="Times New Roman" panose="02020603050405020304" pitchFamily="18" charset="0"/>
              </a:rPr>
              <a:t>, Anil &amp; </a:t>
            </a:r>
            <a:r>
              <a:rPr lang="en-US" sz="1800" dirty="0" err="1">
                <a:solidFill>
                  <a:srgbClr val="0E101A"/>
                </a:solidFill>
                <a:effectLst/>
                <a:latin typeface="inherit"/>
                <a:ea typeface="Times New Roman" panose="02020603050405020304" pitchFamily="18" charset="0"/>
              </a:rPr>
              <a:t>Konuk</a:t>
            </a:r>
            <a:r>
              <a:rPr lang="en-US" sz="1800" dirty="0">
                <a:solidFill>
                  <a:srgbClr val="0E101A"/>
                </a:solidFill>
                <a:effectLst/>
                <a:latin typeface="inherit"/>
                <a:ea typeface="Times New Roman" panose="02020603050405020304" pitchFamily="18" charset="0"/>
              </a:rPr>
              <a:t>, Emre. (2019). </a:t>
            </a:r>
            <a:r>
              <a:rPr lang="en-US" sz="1800" b="1" dirty="0">
                <a:solidFill>
                  <a:srgbClr val="0E101A"/>
                </a:solidFill>
                <a:effectLst/>
                <a:latin typeface="var(--brz-paragraphfontfamily)"/>
                <a:ea typeface="Times New Roman" panose="02020603050405020304" pitchFamily="18" charset="0"/>
              </a:rPr>
              <a:t>Investigation of the effect single session of “Flash Technique” at a group.</a:t>
            </a:r>
            <a:r>
              <a:rPr lang="en-US" sz="1800" dirty="0">
                <a:solidFill>
                  <a:srgbClr val="0E101A"/>
                </a:solidFill>
                <a:effectLst/>
                <a:latin typeface="inherit"/>
                <a:ea typeface="Times New Roman" panose="02020603050405020304" pitchFamily="18" charset="0"/>
              </a:rPr>
              <a:t> </a:t>
            </a:r>
            <a:r>
              <a:rPr lang="en-US" sz="1800" dirty="0" err="1">
                <a:solidFill>
                  <a:srgbClr val="0E101A"/>
                </a:solidFill>
                <a:effectLst/>
                <a:latin typeface="inherit"/>
                <a:ea typeface="Times New Roman" panose="02020603050405020304" pitchFamily="18" charset="0"/>
              </a:rPr>
              <a:t>Klinik</a:t>
            </a:r>
            <a:r>
              <a:rPr lang="en-US" sz="1800" dirty="0">
                <a:solidFill>
                  <a:srgbClr val="0E101A"/>
                </a:solidFill>
                <a:effectLst/>
                <a:latin typeface="inherit"/>
                <a:ea typeface="Times New Roman" panose="02020603050405020304" pitchFamily="18" charset="0"/>
              </a:rPr>
              <a:t> </a:t>
            </a:r>
            <a:r>
              <a:rPr lang="en-US" sz="1800" dirty="0" err="1">
                <a:solidFill>
                  <a:srgbClr val="0E101A"/>
                </a:solidFill>
                <a:effectLst/>
                <a:latin typeface="inherit"/>
                <a:ea typeface="Times New Roman" panose="02020603050405020304" pitchFamily="18" charset="0"/>
              </a:rPr>
              <a:t>Psikofarmakoloji</a:t>
            </a:r>
            <a:r>
              <a:rPr lang="en-US" sz="1800" dirty="0">
                <a:solidFill>
                  <a:srgbClr val="0E101A"/>
                </a:solidFill>
                <a:effectLst/>
                <a:latin typeface="inherit"/>
                <a:ea typeface="Times New Roman" panose="02020603050405020304" pitchFamily="18" charset="0"/>
              </a:rPr>
              <a:t> </a:t>
            </a:r>
            <a:r>
              <a:rPr lang="en-US" sz="1800" dirty="0" err="1">
                <a:solidFill>
                  <a:srgbClr val="0E101A"/>
                </a:solidFill>
                <a:effectLst/>
                <a:latin typeface="inherit"/>
                <a:ea typeface="Times New Roman" panose="02020603050405020304" pitchFamily="18" charset="0"/>
              </a:rPr>
              <a:t>Bulteni</a:t>
            </a:r>
            <a:r>
              <a:rPr lang="en-US" sz="1800" dirty="0">
                <a:solidFill>
                  <a:srgbClr val="0E101A"/>
                </a:solidFill>
                <a:effectLst/>
                <a:latin typeface="inherit"/>
                <a:ea typeface="Times New Roman" panose="02020603050405020304" pitchFamily="18" charset="0"/>
              </a:rPr>
              <a:t>, 29, 73-73.</a:t>
            </a:r>
          </a:p>
          <a:p>
            <a:pPr marL="0" marR="0">
              <a:spcBef>
                <a:spcPts val="0"/>
              </a:spcBef>
              <a:spcAft>
                <a:spcPts val="0"/>
              </a:spcAft>
            </a:pPr>
            <a:r>
              <a:rPr lang="en-US" sz="1800" dirty="0" err="1">
                <a:solidFill>
                  <a:srgbClr val="000000"/>
                </a:solidFill>
                <a:effectLst/>
                <a:latin typeface="var(--brz-paragraphfontfamily)"/>
                <a:ea typeface="Times New Roman" panose="02020603050405020304" pitchFamily="18" charset="0"/>
              </a:rPr>
              <a:t>Yaşar</a:t>
            </a:r>
            <a:r>
              <a:rPr lang="en-US" sz="1800" dirty="0">
                <a:solidFill>
                  <a:srgbClr val="0E101A"/>
                </a:solidFill>
                <a:effectLst/>
                <a:latin typeface="inherit"/>
                <a:ea typeface="Times New Roman" panose="02020603050405020304" pitchFamily="18" charset="0"/>
              </a:rPr>
              <a:t>, A. &amp; </a:t>
            </a:r>
            <a:r>
              <a:rPr lang="en-US" sz="1800" dirty="0" err="1">
                <a:solidFill>
                  <a:srgbClr val="0E101A"/>
                </a:solidFill>
                <a:effectLst/>
                <a:latin typeface="inherit"/>
                <a:ea typeface="Times New Roman" panose="02020603050405020304" pitchFamily="18" charset="0"/>
              </a:rPr>
              <a:t>Gundogmus</a:t>
            </a:r>
            <a:r>
              <a:rPr lang="en-US" sz="1800" dirty="0">
                <a:solidFill>
                  <a:srgbClr val="0E101A"/>
                </a:solidFill>
                <a:effectLst/>
                <a:latin typeface="inherit"/>
                <a:ea typeface="Times New Roman" panose="02020603050405020304" pitchFamily="18" charset="0"/>
              </a:rPr>
              <a:t>, I &amp; </a:t>
            </a:r>
            <a:r>
              <a:rPr lang="en-US" sz="1800" dirty="0" err="1">
                <a:solidFill>
                  <a:srgbClr val="0E101A"/>
                </a:solidFill>
                <a:effectLst/>
                <a:latin typeface="inherit"/>
                <a:ea typeface="Times New Roman" panose="02020603050405020304" pitchFamily="18" charset="0"/>
              </a:rPr>
              <a:t>Gündüz</a:t>
            </a:r>
            <a:r>
              <a:rPr lang="en-US" sz="1800" dirty="0">
                <a:solidFill>
                  <a:srgbClr val="0E101A"/>
                </a:solidFill>
                <a:effectLst/>
                <a:latin typeface="inherit"/>
                <a:ea typeface="Times New Roman" panose="02020603050405020304" pitchFamily="18" charset="0"/>
              </a:rPr>
              <a:t>, A &amp; </a:t>
            </a:r>
            <a:r>
              <a:rPr lang="en-US" sz="1800" dirty="0" err="1">
                <a:solidFill>
                  <a:srgbClr val="0E101A"/>
                </a:solidFill>
                <a:effectLst/>
                <a:latin typeface="inherit"/>
                <a:ea typeface="Times New Roman" panose="02020603050405020304" pitchFamily="18" charset="0"/>
              </a:rPr>
              <a:t>Konuk</a:t>
            </a:r>
            <a:r>
              <a:rPr lang="en-US" sz="1800" dirty="0">
                <a:solidFill>
                  <a:srgbClr val="0E101A"/>
                </a:solidFill>
                <a:effectLst/>
                <a:latin typeface="inherit"/>
                <a:ea typeface="Times New Roman" panose="02020603050405020304" pitchFamily="18" charset="0"/>
              </a:rPr>
              <a:t>, E. (2021). </a:t>
            </a:r>
            <a:r>
              <a:rPr lang="en-US" sz="1800" b="1" dirty="0">
                <a:solidFill>
                  <a:srgbClr val="0E101A"/>
                </a:solidFill>
                <a:effectLst/>
                <a:latin typeface="var(--brz-paragraphfontfamily)"/>
                <a:ea typeface="Times New Roman" panose="02020603050405020304" pitchFamily="18" charset="0"/>
              </a:rPr>
              <a:t>The effects of single session EMDR flash technique group application on traumatic symptoms.</a:t>
            </a:r>
            <a:r>
              <a:rPr lang="en-US" sz="1800" dirty="0">
                <a:solidFill>
                  <a:srgbClr val="0E101A"/>
                </a:solidFill>
                <a:effectLst/>
                <a:latin typeface="inherit"/>
                <a:ea typeface="Times New Roman" panose="02020603050405020304" pitchFamily="18" charset="0"/>
              </a:rPr>
              <a:t> The Israel journal of psychiatry and related sciences. 58(2), 41-46.</a:t>
            </a:r>
            <a:endParaRPr lang="en-US" sz="1800" dirty="0">
              <a:effectLst/>
              <a:latin typeface="Times New Roman" panose="02020603050405020304" pitchFamily="18" charset="0"/>
              <a:ea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4999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594BC-99D2-4E40-870C-9238AEB584D1}"/>
              </a:ext>
            </a:extLst>
          </p:cNvPr>
          <p:cNvSpPr>
            <a:spLocks noGrp="1"/>
          </p:cNvSpPr>
          <p:nvPr>
            <p:ph type="title"/>
          </p:nvPr>
        </p:nvSpPr>
        <p:spPr/>
        <p:txBody>
          <a:bodyPr/>
          <a:lstStyle/>
          <a:p>
            <a:r>
              <a:rPr lang="en-US" b="1" dirty="0"/>
              <a:t>Steps You Can Take to Learn More</a:t>
            </a:r>
          </a:p>
        </p:txBody>
      </p:sp>
      <p:sp>
        <p:nvSpPr>
          <p:cNvPr id="3" name="Content Placeholder 2">
            <a:extLst>
              <a:ext uri="{FF2B5EF4-FFF2-40B4-BE49-F238E27FC236}">
                <a16:creationId xmlns:a16="http://schemas.microsoft.com/office/drawing/2014/main" id="{32B7BA88-C1AE-48B5-A090-8EF782F608AB}"/>
              </a:ext>
            </a:extLst>
          </p:cNvPr>
          <p:cNvSpPr>
            <a:spLocks noGrp="1"/>
          </p:cNvSpPr>
          <p:nvPr>
            <p:ph idx="1"/>
          </p:nvPr>
        </p:nvSpPr>
        <p:spPr/>
        <p:txBody>
          <a:bodyPr>
            <a:normAutofit/>
          </a:bodyPr>
          <a:lstStyle/>
          <a:p>
            <a:r>
              <a:rPr lang="en-US" sz="1800" dirty="0"/>
              <a:t>Get trained formally in this approach:</a:t>
            </a:r>
          </a:p>
          <a:p>
            <a:pPr lvl="1"/>
            <a:r>
              <a:rPr lang="en-US" sz="1800" dirty="0"/>
              <a:t>Philip </a:t>
            </a:r>
            <a:r>
              <a:rPr lang="en-US" sz="1800" dirty="0" err="1"/>
              <a:t>Manfield</a:t>
            </a:r>
            <a:r>
              <a:rPr lang="en-US" sz="1800" dirty="0"/>
              <a:t> (developer): </a:t>
            </a:r>
            <a:r>
              <a:rPr lang="en-US" sz="1800" dirty="0">
                <a:hlinkClick r:id="rId2"/>
              </a:rPr>
              <a:t>https://flashtechnique.com/</a:t>
            </a:r>
            <a:endParaRPr lang="en-US" sz="1800" dirty="0"/>
          </a:p>
          <a:p>
            <a:pPr lvl="1"/>
            <a:r>
              <a:rPr lang="en-US" sz="1800" dirty="0"/>
              <a:t>Ricky Greenwald’s Child Trauma Institute (Recommended): </a:t>
            </a:r>
            <a:r>
              <a:rPr lang="en-US" sz="1800" dirty="0">
                <a:hlinkClick r:id="rId2"/>
              </a:rPr>
              <a:t>https://www.childtrauma.com/training/Flash</a:t>
            </a:r>
            <a:endParaRPr lang="en-US" sz="1800" dirty="0"/>
          </a:p>
          <a:p>
            <a:pPr lvl="1"/>
            <a:r>
              <a:rPr lang="en-US" sz="1800" dirty="0"/>
              <a:t>Both trainings are inexpensive and teach you many of the things you need to know to use Flash effectively with clients immediately.</a:t>
            </a:r>
          </a:p>
          <a:p>
            <a:pPr lvl="1"/>
            <a:r>
              <a:rPr lang="en-US" sz="1800" dirty="0"/>
              <a:t>Experiment with various scripts to find an approach that works for you.</a:t>
            </a:r>
          </a:p>
          <a:p>
            <a:pPr lvl="1"/>
            <a:r>
              <a:rPr lang="en-US" sz="1600" dirty="0"/>
              <a:t>The version of Flash introduced here can be found at: http://FourBlinks.com</a:t>
            </a:r>
            <a:r>
              <a:rPr lang="en-US" sz="1600" dirty="0">
                <a:hlinkClick r:id="rId2"/>
              </a:rPr>
              <a:t> </a:t>
            </a:r>
            <a:r>
              <a:rPr lang="en-US" sz="1600" dirty="0"/>
              <a:t>(a non-copyright/open-source approach to one way to do Flash-like approaches well).</a:t>
            </a:r>
          </a:p>
          <a:p>
            <a:pPr lvl="1"/>
            <a:r>
              <a:rPr lang="en-US" sz="1600" dirty="0"/>
              <a:t>You can join the Flash Sandbox on Facebook and coordinate with other therapists to practice Flash-like approaches with each other: https://www.facebook.com/groups/flashsandbox</a:t>
            </a:r>
            <a:endParaRPr lang="en-US" dirty="0"/>
          </a:p>
        </p:txBody>
      </p:sp>
    </p:spTree>
    <p:extLst>
      <p:ext uri="{BB962C8B-B14F-4D97-AF65-F5344CB8AC3E}">
        <p14:creationId xmlns:p14="http://schemas.microsoft.com/office/powerpoint/2010/main" val="2160771486"/>
      </p:ext>
    </p:extLst>
  </p:cSld>
  <p:clrMapOvr>
    <a:masterClrMapping/>
  </p:clrMapOvr>
</p:sld>
</file>

<file path=ppt/theme/theme1.xml><?xml version="1.0" encoding="utf-8"?>
<a:theme xmlns:a="http://schemas.openxmlformats.org/drawingml/2006/main" name="Basis">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TF55885775_Student does teacher does_v2.potx" id="{618315E5-C348-40CF-AD40-05C2F7C13378}" vid="{0C991BBE-F1C3-4926-9687-DBEAAE8C92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79B27744-7857-4992-B755-05855FC591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F1ABED-93B7-45AC-A513-2CB1FF159AFF}">
  <ds:schemaRefs>
    <ds:schemaRef ds:uri="http://schemas.microsoft.com/sharepoint/v3/contenttype/forms"/>
  </ds:schemaRefs>
</ds:datastoreItem>
</file>

<file path=customXml/itemProps3.xml><?xml version="1.0" encoding="utf-8"?>
<ds:datastoreItem xmlns:ds="http://schemas.openxmlformats.org/officeDocument/2006/customXml" ds:itemID="{3D6CA70E-ED75-4FF0-A862-8EF12B737755}">
  <ds:schemaRefs>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purl.org/dc/elements/1.1/"/>
    <ds:schemaRef ds:uri="71af3243-3dd4-4a8d-8c0d-dd76da1f02a5"/>
    <ds:schemaRef ds:uri="16c05727-aa75-4e4a-9b5f-8a80a116589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Student does, teacher does</Template>
  <TotalTime>0</TotalTime>
  <Words>4318</Words>
  <Application>Microsoft Office PowerPoint</Application>
  <PresentationFormat>Widescreen</PresentationFormat>
  <Paragraphs>150</Paragraphs>
  <Slides>23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Calibri</vt:lpstr>
      <vt:lpstr>Corbel</vt:lpstr>
      <vt:lpstr>inherit</vt:lpstr>
      <vt:lpstr>Rockwell</vt:lpstr>
      <vt:lpstr>Tahoma</vt:lpstr>
      <vt:lpstr>Times New Roman</vt:lpstr>
      <vt:lpstr>var(--brz-paragraphfontfamily)</vt:lpstr>
      <vt:lpstr>Wingdings</vt:lpstr>
      <vt:lpstr>Basis</vt:lpstr>
      <vt:lpstr>The Four Blinks Version of Flash: As an approach to healing (including Following community violence)</vt:lpstr>
      <vt:lpstr>Agenda </vt:lpstr>
      <vt:lpstr>About Me</vt:lpstr>
      <vt:lpstr>Background to this Training</vt:lpstr>
      <vt:lpstr>Quick View of the Six Steps</vt:lpstr>
      <vt:lpstr>Memory Reconsolidation (In a Nutshell) </vt:lpstr>
      <vt:lpstr>What a Reprocessed Memory Looks Like</vt:lpstr>
      <vt:lpstr>Step One: Developing, Using, and Understanding the Container (1)</vt:lpstr>
      <vt:lpstr>Step One: Developing, Using, and Understanding the Container (2)</vt:lpstr>
      <vt:lpstr>Step One: Developing, Using, and Understanding the Container (3)</vt:lpstr>
      <vt:lpstr>Step Two: Developing, Using, and Understanding the Calm Scene (1)</vt:lpstr>
      <vt:lpstr>Step Two: Developing, Using, and Understanding the Calm Scene  (2)</vt:lpstr>
      <vt:lpstr>Teach Sensory Grounding to Manage Flashbacks</vt:lpstr>
      <vt:lpstr>Step Three: Identify and Quickly Push the Memory out of Awareness </vt:lpstr>
      <vt:lpstr>Step Four: Load Up the Calm Scene and Blink Every Five Seconds for 30 Seconds</vt:lpstr>
      <vt:lpstr>Step Five: Quickly Look at the Bad Memory and Instantly Contain Whatever Comes Out</vt:lpstr>
      <vt:lpstr>Step Six: Check the Video of the Memory for any Residual Content</vt:lpstr>
      <vt:lpstr>Where The Four Blinks Version of Flash Breaks and How to Fix It</vt:lpstr>
      <vt:lpstr>Tips for Safe and Effective Group Practice</vt:lpstr>
      <vt:lpstr>Flash Approaches in a Crisis Context </vt:lpstr>
      <vt:lpstr>How I Use Flash as an EMDR Therapist</vt:lpstr>
      <vt:lpstr>Tentative Research</vt:lpstr>
      <vt:lpstr>Steps You Can Take to Learn More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2021-06-16T20:12:42Z</dcterms:created>
  <dcterms:modified xsi:type="dcterms:W3CDTF">2023-11-05T23:32:20Z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